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73" r:id="rId2"/>
    <p:sldId id="272" r:id="rId3"/>
    <p:sldId id="274" r:id="rId4"/>
    <p:sldId id="267" r:id="rId5"/>
    <p:sldId id="262" r:id="rId6"/>
    <p:sldId id="283" r:id="rId7"/>
    <p:sldId id="276" r:id="rId8"/>
    <p:sldId id="277" r:id="rId9"/>
    <p:sldId id="278" r:id="rId10"/>
    <p:sldId id="279" r:id="rId11"/>
    <p:sldId id="280" r:id="rId12"/>
    <p:sldId id="281" r:id="rId13"/>
    <p:sldId id="284" r:id="rId14"/>
    <p:sldId id="285" r:id="rId15"/>
    <p:sldId id="286" r:id="rId16"/>
    <p:sldId id="287" r:id="rId17"/>
    <p:sldId id="282" r:id="rId18"/>
    <p:sldId id="288" r:id="rId19"/>
    <p:sldId id="289" r:id="rId20"/>
    <p:sldId id="290" r:id="rId21"/>
    <p:sldId id="291" r:id="rId22"/>
    <p:sldId id="294" r:id="rId23"/>
    <p:sldId id="295" r:id="rId24"/>
    <p:sldId id="297" r:id="rId25"/>
    <p:sldId id="29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55E"/>
    <a:srgbClr val="001F5C"/>
    <a:srgbClr val="001746"/>
    <a:srgbClr val="BFBEBE"/>
    <a:srgbClr val="0C344C"/>
    <a:srgbClr val="6F878C"/>
    <a:srgbClr val="19627F"/>
    <a:srgbClr val="D80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2" autoAdjust="0"/>
    <p:restoredTop sz="68792" autoAdjust="0"/>
  </p:normalViewPr>
  <p:slideViewPr>
    <p:cSldViewPr snapToGrid="0" showGuides="1">
      <p:cViewPr varScale="1">
        <p:scale>
          <a:sx n="62" d="100"/>
          <a:sy n="62" d="100"/>
        </p:scale>
        <p:origin x="170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2866E-01B6-40FB-9DF2-B2EA56AAFFB1}"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62295-C31D-4FF8-8426-D07586DC7C66}" type="slidenum">
              <a:rPr lang="en-US" smtClean="0"/>
              <a:t>‹#›</a:t>
            </a:fld>
            <a:endParaRPr lang="en-US"/>
          </a:p>
        </p:txBody>
      </p:sp>
    </p:spTree>
    <p:extLst>
      <p:ext uri="{BB962C8B-B14F-4D97-AF65-F5344CB8AC3E}">
        <p14:creationId xmlns:p14="http://schemas.microsoft.com/office/powerpoint/2010/main" val="115969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fld id="{11D62295-C31D-4FF8-8426-D07586DC7C66}" type="slidenum">
              <a:rPr lang="en-US" smtClean="0"/>
              <a:t>3</a:t>
            </a:fld>
            <a:endParaRPr lang="en-US"/>
          </a:p>
        </p:txBody>
      </p:sp>
    </p:spTree>
    <p:extLst>
      <p:ext uri="{BB962C8B-B14F-4D97-AF65-F5344CB8AC3E}">
        <p14:creationId xmlns:p14="http://schemas.microsoft.com/office/powerpoint/2010/main" val="1342873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در بخش </a:t>
            </a:r>
            <a:r>
              <a:rPr lang="fa-IR" b="1" dirty="0" smtClean="0">
                <a:cs typeface="B Nazanin" panose="00000400000000000000" pitchFamily="2" charset="-78"/>
              </a:rPr>
              <a:t>ارزیابی همتایان</a:t>
            </a:r>
            <a:r>
              <a:rPr lang="fa-IR" b="1" baseline="0" dirty="0" smtClean="0">
                <a:cs typeface="B Nazanin" panose="00000400000000000000" pitchFamily="2" charset="-78"/>
              </a:rPr>
              <a:t> </a:t>
            </a:r>
            <a:r>
              <a:rPr lang="fa-IR" b="0" baseline="0" dirty="0" smtClean="0">
                <a:cs typeface="B Nazanin" panose="00000400000000000000" pitchFamily="2" charset="-78"/>
              </a:rPr>
              <a:t>به ارزیابی پاسخ های هم ترازان پرداخته میشود.</a:t>
            </a:r>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12</a:t>
            </a:fld>
            <a:endParaRPr lang="en-US"/>
          </a:p>
        </p:txBody>
      </p:sp>
    </p:spTree>
    <p:extLst>
      <p:ext uri="{BB962C8B-B14F-4D97-AF65-F5344CB8AC3E}">
        <p14:creationId xmlns:p14="http://schemas.microsoft.com/office/powerpoint/2010/main" val="236493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dirty="0" smtClean="0">
                <a:cs typeface="B Nazanin" panose="00000400000000000000" pitchFamily="2" charset="-78"/>
              </a:rPr>
              <a:t>در</a:t>
            </a:r>
            <a:r>
              <a:rPr lang="fa-IR" baseline="0" dirty="0" smtClean="0">
                <a:cs typeface="B Nazanin" panose="00000400000000000000" pitchFamily="2" charset="-78"/>
              </a:rPr>
              <a:t> بخش </a:t>
            </a:r>
            <a:r>
              <a:rPr lang="fa-IR" b="1" baseline="0" dirty="0" smtClean="0">
                <a:cs typeface="B Nazanin" panose="00000400000000000000" pitchFamily="2" charset="-78"/>
              </a:rPr>
              <a:t>پاسخ هم تراز شما برای سوال بالا </a:t>
            </a:r>
            <a:r>
              <a:rPr lang="fa-IR" b="0" baseline="0" dirty="0" smtClean="0">
                <a:cs typeface="B Nazanin" panose="00000400000000000000" pitchFamily="2" charset="-78"/>
              </a:rPr>
              <a:t>پاسخی را که هم تراز به سوال فوق داده است نمیش داده می شود.</a:t>
            </a:r>
          </a:p>
          <a:p>
            <a:pPr marL="228600" indent="-228600" algn="r" rtl="1">
              <a:buAutoNum type="arabicPeriod"/>
            </a:pPr>
            <a:r>
              <a:rPr lang="fa-IR" dirty="0" smtClean="0">
                <a:cs typeface="B Nazanin" panose="00000400000000000000" pitchFamily="2" charset="-78"/>
              </a:rPr>
              <a:t>سایر بخش های ارزیابی را با توجه </a:t>
            </a:r>
            <a:r>
              <a:rPr lang="fa-IR" dirty="0" smtClean="0">
                <a:cs typeface="B Nazanin" panose="00000400000000000000" pitchFamily="2" charset="-78"/>
              </a:rPr>
              <a:t>به آموزش هایی که در مرحله قبل برای تصحیح پاسخ</a:t>
            </a:r>
            <a:r>
              <a:rPr lang="fa-IR" baseline="0" dirty="0" smtClean="0">
                <a:cs typeface="B Nazanin" panose="00000400000000000000" pitchFamily="2" charset="-78"/>
              </a:rPr>
              <a:t> ها دیدیم پشت سر می گذاریم.</a:t>
            </a:r>
            <a:endParaRPr lang="fa-IR"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13</a:t>
            </a:fld>
            <a:endParaRPr lang="en-US"/>
          </a:p>
        </p:txBody>
      </p:sp>
    </p:spTree>
    <p:extLst>
      <p:ext uri="{BB962C8B-B14F-4D97-AF65-F5344CB8AC3E}">
        <p14:creationId xmlns:p14="http://schemas.microsoft.com/office/powerpoint/2010/main" val="2960118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dirty="0" smtClean="0">
                <a:cs typeface="B Nazanin" panose="00000400000000000000" pitchFamily="2" charset="-78"/>
              </a:rPr>
              <a:t>سایر بخش های ارزیابی را با توجه به </a:t>
            </a:r>
            <a:r>
              <a:rPr lang="fa-IR" dirty="0" smtClean="0">
                <a:cs typeface="B Nazanin" panose="00000400000000000000" pitchFamily="2" charset="-78"/>
              </a:rPr>
              <a:t>آموزشی</a:t>
            </a:r>
            <a:r>
              <a:rPr lang="fa-IR" baseline="0" dirty="0" smtClean="0">
                <a:cs typeface="B Nazanin" panose="00000400000000000000" pitchFamily="2" charset="-78"/>
              </a:rPr>
              <a:t> که دیده ایم </a:t>
            </a:r>
            <a:r>
              <a:rPr lang="fa-IR" dirty="0" smtClean="0">
                <a:cs typeface="B Nazanin" panose="00000400000000000000" pitchFamily="2" charset="-78"/>
              </a:rPr>
              <a:t>تکمیل میکنیم</a:t>
            </a:r>
            <a:endParaRPr lang="fa-IR" dirty="0" smtClean="0">
              <a:cs typeface="B Nazanin" panose="00000400000000000000" pitchFamily="2" charset="-78"/>
            </a:endParaRPr>
          </a:p>
          <a:p>
            <a:pPr marL="228600" indent="-228600" algn="r" rtl="1">
              <a:buAutoNum type="arabicPeriod"/>
            </a:pPr>
            <a:r>
              <a:rPr lang="fa-IR" dirty="0" smtClean="0">
                <a:cs typeface="B Nazanin" panose="00000400000000000000" pitchFamily="2" charset="-78"/>
              </a:rPr>
              <a:t>پس از تکمیل تعداد معین </a:t>
            </a:r>
            <a:r>
              <a:rPr lang="fa-IR" dirty="0" smtClean="0">
                <a:cs typeface="B Nazanin" panose="00000400000000000000" pitchFamily="2" charset="-78"/>
              </a:rPr>
              <a:t>شده (</a:t>
            </a:r>
            <a:r>
              <a:rPr lang="fa-IR" dirty="0" smtClean="0">
                <a:cs typeface="B Nazanin" panose="00000400000000000000" pitchFamily="2" charset="-78"/>
              </a:rPr>
              <a:t>تعدا</a:t>
            </a:r>
            <a:r>
              <a:rPr lang="fa-IR" baseline="0" dirty="0" smtClean="0">
                <a:cs typeface="B Nazanin" panose="00000400000000000000" pitchFamily="2" charset="-78"/>
              </a:rPr>
              <a:t>د مورد نظر بر اساس نظر استاد تظیم شده است)</a:t>
            </a:r>
            <a:r>
              <a:rPr lang="fa-IR" dirty="0" smtClean="0">
                <a:cs typeface="B Nazanin" panose="00000400000000000000" pitchFamily="2" charset="-78"/>
              </a:rPr>
              <a:t> اززیابی همتا</a:t>
            </a:r>
            <a:r>
              <a:rPr lang="fa-IR" baseline="0" dirty="0" smtClean="0">
                <a:cs typeface="B Nazanin" panose="00000400000000000000" pitchFamily="2" charset="-78"/>
              </a:rPr>
              <a:t> بر روی گزینه </a:t>
            </a:r>
            <a:r>
              <a:rPr lang="en-US" b="1" baseline="0" dirty="0" smtClean="0">
                <a:cs typeface="B Nazanin" panose="00000400000000000000" pitchFamily="2" charset="-78"/>
              </a:rPr>
              <a:t>submit your assessment and move to next step </a:t>
            </a:r>
            <a:r>
              <a:rPr lang="fa-IR" b="0" baseline="0" dirty="0" smtClean="0">
                <a:cs typeface="B Nazanin" panose="00000400000000000000" pitchFamily="2" charset="-78"/>
              </a:rPr>
              <a:t> کلیک کنید.</a:t>
            </a:r>
          </a:p>
          <a:p>
            <a:pPr marL="228600" indent="-228600" algn="r" rtl="1">
              <a:buAutoNum type="arabicPeriod"/>
            </a:pPr>
            <a:r>
              <a:rPr lang="fa-IR" b="0" baseline="0" dirty="0" smtClean="0">
                <a:cs typeface="B Nazanin" panose="00000400000000000000" pitchFamily="2" charset="-78"/>
              </a:rPr>
              <a:t>در صورت موفق بودن در بالای کادر </a:t>
            </a:r>
            <a:r>
              <a:rPr lang="fa-IR" b="1" baseline="0" dirty="0" smtClean="0">
                <a:cs typeface="B Nazanin" panose="00000400000000000000" pitchFamily="2" charset="-78"/>
              </a:rPr>
              <a:t>ارزیابی همتایان </a:t>
            </a:r>
            <a:r>
              <a:rPr lang="fa-IR" b="0" baseline="0" dirty="0" smtClean="0">
                <a:cs typeface="B Nazanin" panose="00000400000000000000" pitchFamily="2" charset="-78"/>
              </a:rPr>
              <a:t>قسمت سبز رنگ </a:t>
            </a:r>
            <a:r>
              <a:rPr lang="fa-IR" b="1" baseline="0" dirty="0" smtClean="0">
                <a:cs typeface="B Nazanin" panose="00000400000000000000" pitchFamily="2" charset="-78"/>
              </a:rPr>
              <a:t>تکمیل شده</a:t>
            </a:r>
            <a:r>
              <a:rPr lang="fa-IR" b="0" baseline="0" dirty="0" smtClean="0">
                <a:cs typeface="B Nazanin" panose="00000400000000000000" pitchFamily="2" charset="-78"/>
              </a:rPr>
              <a:t> نمایش داده میشود.</a:t>
            </a:r>
            <a:endParaRPr lang="fa-IR"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14</a:t>
            </a:fld>
            <a:endParaRPr lang="en-US"/>
          </a:p>
        </p:txBody>
      </p:sp>
    </p:spTree>
    <p:extLst>
      <p:ext uri="{BB962C8B-B14F-4D97-AF65-F5344CB8AC3E}">
        <p14:creationId xmlns:p14="http://schemas.microsoft.com/office/powerpoint/2010/main" val="325200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پس</a:t>
            </a:r>
            <a:r>
              <a:rPr lang="fa-IR" baseline="0" dirty="0" smtClean="0">
                <a:cs typeface="B Nazanin" panose="00000400000000000000" pitchFamily="2" charset="-78"/>
              </a:rPr>
              <a:t> از تکمیل مرحله ارزیابی همتایان وارد مرحله </a:t>
            </a:r>
            <a:r>
              <a:rPr lang="fa-IR" b="1" baseline="0" dirty="0" smtClean="0">
                <a:cs typeface="B Nazanin" panose="00000400000000000000" pitchFamily="2" charset="-78"/>
              </a:rPr>
              <a:t>پاسختان را ارزیابی کنید </a:t>
            </a:r>
            <a:r>
              <a:rPr lang="fa-IR" b="0" baseline="0" dirty="0" smtClean="0">
                <a:cs typeface="B Nazanin" panose="00000400000000000000" pitchFamily="2" charset="-78"/>
              </a:rPr>
              <a:t>یا همان خودارزیابی میشوید</a:t>
            </a:r>
          </a:p>
        </p:txBody>
      </p:sp>
      <p:sp>
        <p:nvSpPr>
          <p:cNvPr id="4" name="Slide Number Placeholder 3"/>
          <p:cNvSpPr>
            <a:spLocks noGrp="1"/>
          </p:cNvSpPr>
          <p:nvPr>
            <p:ph type="sldNum" sz="quarter" idx="10"/>
          </p:nvPr>
        </p:nvSpPr>
        <p:spPr/>
        <p:txBody>
          <a:bodyPr/>
          <a:lstStyle/>
          <a:p>
            <a:fld id="{11D62295-C31D-4FF8-8426-D07586DC7C66}" type="slidenum">
              <a:rPr lang="en-US" smtClean="0"/>
              <a:t>15</a:t>
            </a:fld>
            <a:endParaRPr lang="en-US"/>
          </a:p>
        </p:txBody>
      </p:sp>
    </p:spTree>
    <p:extLst>
      <p:ext uri="{BB962C8B-B14F-4D97-AF65-F5344CB8AC3E}">
        <p14:creationId xmlns:p14="http://schemas.microsoft.com/office/powerpoint/2010/main" val="1555346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sz="1200" baseline="0" dirty="0" smtClean="0">
                <a:cs typeface="B Nazanin" panose="00000400000000000000" pitchFamily="2" charset="-78"/>
              </a:rPr>
              <a:t>در زیر بخش </a:t>
            </a:r>
            <a:r>
              <a:rPr lang="fa-IR" sz="1200" b="1" baseline="0" dirty="0" smtClean="0">
                <a:cs typeface="B Nazanin" panose="00000400000000000000" pitchFamily="2" charset="-78"/>
              </a:rPr>
              <a:t>سوال برای این فصل </a:t>
            </a:r>
            <a:r>
              <a:rPr lang="fa-IR" sz="1200" b="0" baseline="0" dirty="0" smtClean="0">
                <a:cs typeface="B Nazanin" panose="00000400000000000000" pitchFamily="2" charset="-78"/>
              </a:rPr>
              <a:t>در قسمت </a:t>
            </a:r>
            <a:r>
              <a:rPr lang="fa-IR" sz="1200" b="1" baseline="0" dirty="0" smtClean="0">
                <a:cs typeface="B Nazanin" panose="00000400000000000000" pitchFamily="2" charset="-78"/>
              </a:rPr>
              <a:t>پاسخ شما</a:t>
            </a:r>
            <a:r>
              <a:rPr lang="fa-IR" sz="1200" b="0" baseline="0" dirty="0" smtClean="0">
                <a:cs typeface="B Nazanin" panose="00000400000000000000" pitchFamily="2" charset="-78"/>
              </a:rPr>
              <a:t> در آن پاسخ شما به سوال فوق نمایش داده شده است.</a:t>
            </a:r>
          </a:p>
          <a:p>
            <a:pPr marL="228600" indent="-228600" algn="r" rtl="1">
              <a:buAutoNum type="arabicPeriod"/>
            </a:pPr>
            <a:r>
              <a:rPr lang="fa-IR" sz="1200" b="0" baseline="0" dirty="0" smtClean="0">
                <a:cs typeface="B Nazanin" panose="00000400000000000000" pitchFamily="2" charset="-78"/>
              </a:rPr>
              <a:t>در سایر قسمت های ذیل در هر بخش با توجه به </a:t>
            </a:r>
            <a:r>
              <a:rPr lang="fa-IR" sz="1200" b="0" baseline="0" dirty="0" smtClean="0">
                <a:cs typeface="B Nazanin" panose="00000400000000000000" pitchFamily="2" charset="-78"/>
              </a:rPr>
              <a:t>آموزشی که دیده ایم و میزان درستی هر پاسخ به </a:t>
            </a:r>
            <a:r>
              <a:rPr lang="fa-IR" sz="1200" b="0" baseline="0" dirty="0" smtClean="0">
                <a:cs typeface="B Nazanin" panose="00000400000000000000" pitchFamily="2" charset="-78"/>
              </a:rPr>
              <a:t>آن نمره </a:t>
            </a:r>
            <a:r>
              <a:rPr lang="fa-IR" sz="1200" b="0" baseline="0" dirty="0" smtClean="0">
                <a:cs typeface="B Nazanin" panose="00000400000000000000" pitchFamily="2" charset="-78"/>
              </a:rPr>
              <a:t>بدهیم</a:t>
            </a:r>
            <a:endParaRPr lang="fa-IR" sz="1200" b="0" baseline="0" dirty="0" smtClean="0">
              <a:cs typeface="B Nazanin" panose="00000400000000000000" pitchFamily="2" charset="-78"/>
            </a:endParaRPr>
          </a:p>
          <a:p>
            <a:pPr marL="228600" indent="-228600" algn="r" rtl="1">
              <a:buAutoNum type="arabicPeriod"/>
            </a:pPr>
            <a:endParaRPr lang="en-US" sz="1200"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16</a:t>
            </a:fld>
            <a:endParaRPr lang="en-US"/>
          </a:p>
        </p:txBody>
      </p:sp>
    </p:spTree>
    <p:extLst>
      <p:ext uri="{BB962C8B-B14F-4D97-AF65-F5344CB8AC3E}">
        <p14:creationId xmlns:p14="http://schemas.microsoft.com/office/powerpoint/2010/main" val="3633110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b="0" baseline="0" dirty="0" smtClean="0">
                <a:cs typeface="B Nazanin" panose="00000400000000000000" pitchFamily="2" charset="-78"/>
              </a:rPr>
              <a:t>در سایر قسمت های </a:t>
            </a:r>
            <a:r>
              <a:rPr lang="fa-IR" sz="1200" b="0" baseline="0" dirty="0" smtClean="0">
                <a:cs typeface="B Nazanin" panose="00000400000000000000" pitchFamily="2" charset="-78"/>
              </a:rPr>
              <a:t>ذیل که باید پاسخ را از دید معیار ها بسنجیم </a:t>
            </a:r>
            <a:r>
              <a:rPr lang="fa-IR" sz="1200" b="0" baseline="0" dirty="0" smtClean="0">
                <a:cs typeface="B Nazanin" panose="00000400000000000000" pitchFamily="2" charset="-78"/>
              </a:rPr>
              <a:t>در هر بخش با توجه </a:t>
            </a:r>
            <a:r>
              <a:rPr lang="fa-IR" sz="1200" b="0" baseline="0" dirty="0" smtClean="0">
                <a:cs typeface="B Nazanin" panose="00000400000000000000" pitchFamily="2" charset="-78"/>
              </a:rPr>
              <a:t>به میزان درستی پاسخ به </a:t>
            </a:r>
            <a:r>
              <a:rPr lang="fa-IR" sz="1200" b="0" baseline="0" dirty="0" smtClean="0">
                <a:cs typeface="B Nazanin" panose="00000400000000000000" pitchFamily="2" charset="-78"/>
              </a:rPr>
              <a:t>آن نمره </a:t>
            </a:r>
            <a:r>
              <a:rPr lang="fa-IR" sz="1200" b="0" baseline="0" dirty="0" smtClean="0">
                <a:cs typeface="B Nazanin" panose="00000400000000000000" pitchFamily="2" charset="-78"/>
              </a:rPr>
              <a:t>میدهیم.</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0" baseline="0" dirty="0" smtClean="0">
                <a:cs typeface="B Nazanin" panose="00000400000000000000" pitchFamily="2" charset="-78"/>
              </a:rPr>
              <a:t>و در نهایت ارزیابی ای که انجام داده ایم را ارسال می کنیم.</a:t>
            </a:r>
            <a:endParaRPr lang="fa-IR" sz="1200" b="0" baseline="0" dirty="0" smtClean="0">
              <a:cs typeface="B Nazanin" panose="00000400000000000000" pitchFamily="2" charset="-78"/>
            </a:endParaRPr>
          </a:p>
          <a:p>
            <a:pPr algn="r" rtl="1"/>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17</a:t>
            </a:fld>
            <a:endParaRPr lang="en-US"/>
          </a:p>
        </p:txBody>
      </p:sp>
    </p:spTree>
    <p:extLst>
      <p:ext uri="{BB962C8B-B14F-4D97-AF65-F5344CB8AC3E}">
        <p14:creationId xmlns:p14="http://schemas.microsoft.com/office/powerpoint/2010/main" val="2234286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بعد از طی مرحله </a:t>
            </a:r>
            <a:r>
              <a:rPr lang="fa-IR" b="0" dirty="0" smtClean="0">
                <a:cs typeface="B Nazanin" panose="00000400000000000000" pitchFamily="2" charset="-78"/>
              </a:rPr>
              <a:t>خودارزیابی</a:t>
            </a:r>
            <a:r>
              <a:rPr lang="fa-IR" b="0" baseline="0" dirty="0" smtClean="0">
                <a:cs typeface="B Nazanin" panose="00000400000000000000" pitchFamily="2" charset="-78"/>
              </a:rPr>
              <a:t> وارد مرحله </a:t>
            </a:r>
            <a:r>
              <a:rPr lang="en-US" b="1" baseline="0" dirty="0" smtClean="0">
                <a:cs typeface="B Nazanin" panose="00000400000000000000" pitchFamily="2" charset="-78"/>
              </a:rPr>
              <a:t>staff grade </a:t>
            </a:r>
            <a:r>
              <a:rPr lang="fa-IR" b="0" baseline="0" dirty="0" smtClean="0">
                <a:cs typeface="B Nazanin" panose="00000400000000000000" pitchFamily="2" charset="-78"/>
              </a:rPr>
              <a:t> </a:t>
            </a:r>
            <a:r>
              <a:rPr lang="fa-IR" b="0" baseline="0" dirty="0" smtClean="0">
                <a:cs typeface="B Nazanin" panose="00000400000000000000" pitchFamily="2" charset="-78"/>
              </a:rPr>
              <a:t>میشویم .در </a:t>
            </a:r>
            <a:r>
              <a:rPr lang="fa-IR" b="0" baseline="0" dirty="0" smtClean="0">
                <a:cs typeface="B Nazanin" panose="00000400000000000000" pitchFamily="2" charset="-78"/>
              </a:rPr>
              <a:t>این مرحله باید صبر کرد تا یک عضو از کارمندان دوره پاسخ شما را ارزیابی کند.پس از این مرحله نمره آزمون </a:t>
            </a:r>
            <a:r>
              <a:rPr lang="fa-IR" b="0" baseline="0" dirty="0" smtClean="0">
                <a:cs typeface="B Nazanin" panose="00000400000000000000" pitchFamily="2" charset="-78"/>
              </a:rPr>
              <a:t>نمایش </a:t>
            </a:r>
            <a:r>
              <a:rPr lang="fa-IR" b="0" baseline="0" dirty="0" smtClean="0">
                <a:cs typeface="B Nazanin" panose="00000400000000000000" pitchFamily="2" charset="-78"/>
              </a:rPr>
              <a:t>داده میشود.</a:t>
            </a:r>
          </a:p>
          <a:p>
            <a:pPr algn="r" rtl="1"/>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18</a:t>
            </a:fld>
            <a:endParaRPr lang="en-US"/>
          </a:p>
        </p:txBody>
      </p:sp>
    </p:spTree>
    <p:extLst>
      <p:ext uri="{BB962C8B-B14F-4D97-AF65-F5344CB8AC3E}">
        <p14:creationId xmlns:p14="http://schemas.microsoft.com/office/powerpoint/2010/main" val="2382394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در بخش </a:t>
            </a:r>
            <a:r>
              <a:rPr lang="fa-IR" b="1" dirty="0" smtClean="0">
                <a:cs typeface="B Nazanin" panose="00000400000000000000" pitchFamily="2" charset="-78"/>
              </a:rPr>
              <a:t>نمره شما </a:t>
            </a:r>
            <a:r>
              <a:rPr lang="fa-IR" b="0" dirty="0" smtClean="0">
                <a:cs typeface="B Nazanin" panose="00000400000000000000" pitchFamily="2" charset="-78"/>
              </a:rPr>
              <a:t>نمره</a:t>
            </a:r>
            <a:r>
              <a:rPr lang="fa-IR" b="0" baseline="0" dirty="0" smtClean="0">
                <a:cs typeface="B Nazanin" panose="00000400000000000000" pitchFamily="2" charset="-78"/>
              </a:rPr>
              <a:t> با تمام جزئیات نشان داده </a:t>
            </a:r>
            <a:r>
              <a:rPr lang="fa-IR" b="0" baseline="0" dirty="0" smtClean="0">
                <a:cs typeface="B Nazanin" panose="00000400000000000000" pitchFamily="2" charset="-78"/>
              </a:rPr>
              <a:t>میشود.</a:t>
            </a:r>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19</a:t>
            </a:fld>
            <a:endParaRPr lang="en-US"/>
          </a:p>
        </p:txBody>
      </p:sp>
    </p:spTree>
    <p:extLst>
      <p:ext uri="{BB962C8B-B14F-4D97-AF65-F5344CB8AC3E}">
        <p14:creationId xmlns:p14="http://schemas.microsoft.com/office/powerpoint/2010/main" val="144645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cs typeface="B Nazanin" panose="00000400000000000000" pitchFamily="2" charset="-78"/>
              </a:rPr>
              <a:t>ارزیابی شما از هر نظر که موردبررسی قرار گرفته به تفکیک نمره داده شده توسط همتا ،توسط خودارزیابی و توسط کارمند دوره نمایش داده میشود.</a:t>
            </a:r>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20</a:t>
            </a:fld>
            <a:endParaRPr lang="en-US"/>
          </a:p>
        </p:txBody>
      </p:sp>
    </p:spTree>
    <p:extLst>
      <p:ext uri="{BB962C8B-B14F-4D97-AF65-F5344CB8AC3E}">
        <p14:creationId xmlns:p14="http://schemas.microsoft.com/office/powerpoint/2010/main" val="512203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aseline="0" dirty="0" smtClean="0">
                <a:cs typeface="B Nazanin" panose="00000400000000000000" pitchFamily="2" charset="-78"/>
              </a:rPr>
              <a:t>ارزیابی شما از هر نظر که موردبررسی قرار گرفته به تفکیک نمره داده شده توسط همتا ،توسط خودارزیابی و توسط کارمند دوره نمایش داده میشود.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aseline="0" dirty="0" smtClean="0">
                <a:cs typeface="B Nazanin" panose="00000400000000000000" pitchFamily="2" charset="-78"/>
              </a:rPr>
              <a:t>اگر نظری در مورد ارزیابی همتایان دارید در قسمت </a:t>
            </a:r>
            <a:r>
              <a:rPr lang="fa-IR" b="0" baseline="0" dirty="0" smtClean="0">
                <a:cs typeface="B Nazanin" panose="00000400000000000000" pitchFamily="2" charset="-78"/>
              </a:rPr>
              <a:t>های </a:t>
            </a:r>
            <a:r>
              <a:rPr lang="fa-IR" b="1" baseline="0" dirty="0" smtClean="0">
                <a:cs typeface="B Nazanin" panose="00000400000000000000" pitchFamily="2" charset="-78"/>
              </a:rPr>
              <a:t>آماده کردن بازخورد بر روی ارزیابی های همتا </a:t>
            </a:r>
            <a:r>
              <a:rPr lang="fa-IR" b="0" baseline="0" dirty="0" smtClean="0">
                <a:cs typeface="B Nazanin" panose="00000400000000000000" pitchFamily="2" charset="-78"/>
              </a:rPr>
              <a:t>به صورت گزینه ای و تشریحی پاسخ دهید.</a:t>
            </a:r>
            <a:endParaRPr lang="en-US" dirty="0" smtClean="0">
              <a:cs typeface="B Nazanin" panose="00000400000000000000" pitchFamily="2" charset="-78"/>
            </a:endParaRPr>
          </a:p>
          <a:p>
            <a:pPr algn="r" rtl="1"/>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21</a:t>
            </a:fld>
            <a:endParaRPr lang="en-US"/>
          </a:p>
        </p:txBody>
      </p:sp>
    </p:spTree>
    <p:extLst>
      <p:ext uri="{BB962C8B-B14F-4D97-AF65-F5344CB8AC3E}">
        <p14:creationId xmlns:p14="http://schemas.microsoft.com/office/powerpoint/2010/main" val="325020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baseline="0" dirty="0" smtClean="0">
                <a:cs typeface="B Nazanin" panose="00000400000000000000" pitchFamily="2" charset="-78"/>
              </a:rPr>
              <a:t>کلیت قسمت </a:t>
            </a:r>
            <a:r>
              <a:rPr lang="fa-IR" b="1" baseline="0" dirty="0" smtClean="0">
                <a:cs typeface="B Nazanin" panose="00000400000000000000" pitchFamily="2" charset="-78"/>
              </a:rPr>
              <a:t>سوال </a:t>
            </a:r>
            <a:r>
              <a:rPr lang="en-US" b="1" baseline="0" dirty="0" smtClean="0">
                <a:cs typeface="B Nazanin" panose="00000400000000000000" pitchFamily="2" charset="-78"/>
              </a:rPr>
              <a:t>ORA</a:t>
            </a:r>
            <a:r>
              <a:rPr lang="fa-IR" b="1" baseline="0" dirty="0" smtClean="0">
                <a:cs typeface="B Nazanin" panose="00000400000000000000" pitchFamily="2" charset="-78"/>
              </a:rPr>
              <a:t> </a:t>
            </a:r>
            <a:r>
              <a:rPr lang="fa-IR" b="0" baseline="0" dirty="0" smtClean="0">
                <a:cs typeface="B Nazanin" panose="00000400000000000000" pitchFamily="2" charset="-78"/>
              </a:rPr>
              <a:t>در بخش اول به این صورت هست که بخش های فوق </a:t>
            </a:r>
            <a:r>
              <a:rPr lang="fa-IR" b="0" baseline="0" dirty="0" smtClean="0">
                <a:cs typeface="B Nazanin" panose="00000400000000000000" pitchFamily="2" charset="-78"/>
              </a:rPr>
              <a:t>ثابت </a:t>
            </a:r>
            <a:r>
              <a:rPr lang="fa-IR" b="0" baseline="0" dirty="0" smtClean="0">
                <a:cs typeface="B Nazanin" panose="00000400000000000000" pitchFamily="2" charset="-78"/>
              </a:rPr>
              <a:t>بوده و به توضیح میپردازند که در ادامه به صورت مبسوط توضیح داده میشوند.</a:t>
            </a:r>
          </a:p>
        </p:txBody>
      </p:sp>
      <p:sp>
        <p:nvSpPr>
          <p:cNvPr id="4" name="Slide Number Placeholder 3"/>
          <p:cNvSpPr>
            <a:spLocks noGrp="1"/>
          </p:cNvSpPr>
          <p:nvPr>
            <p:ph type="sldNum" sz="quarter" idx="10"/>
          </p:nvPr>
        </p:nvSpPr>
        <p:spPr/>
        <p:txBody>
          <a:bodyPr/>
          <a:lstStyle/>
          <a:p>
            <a:fld id="{11D62295-C31D-4FF8-8426-D07586DC7C66}" type="slidenum">
              <a:rPr lang="en-US" smtClean="0"/>
              <a:t>4</a:t>
            </a:fld>
            <a:endParaRPr lang="en-US"/>
          </a:p>
        </p:txBody>
      </p:sp>
    </p:spTree>
    <p:extLst>
      <p:ext uri="{BB962C8B-B14F-4D97-AF65-F5344CB8AC3E}">
        <p14:creationId xmlns:p14="http://schemas.microsoft.com/office/powerpoint/2010/main" val="3490321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cs typeface="B Nazanin" panose="00000400000000000000" pitchFamily="2" charset="-78"/>
              </a:rPr>
              <a:t>تا به اینجا مراحل</a:t>
            </a:r>
            <a:r>
              <a:rPr lang="fa-IR" sz="1200" baseline="0" dirty="0" smtClean="0">
                <a:cs typeface="B Nazanin" panose="00000400000000000000" pitchFamily="2" charset="-78"/>
              </a:rPr>
              <a:t> گذراندن </a:t>
            </a:r>
            <a:r>
              <a:rPr lang="fa-IR" sz="1200" b="1" baseline="0" dirty="0" smtClean="0">
                <a:cs typeface="B Nazanin" panose="00000400000000000000" pitchFamily="2" charset="-78"/>
              </a:rPr>
              <a:t>مساله </a:t>
            </a:r>
            <a:r>
              <a:rPr lang="en-US" sz="1200" b="1" baseline="0" dirty="0" smtClean="0">
                <a:cs typeface="B Nazanin" panose="00000400000000000000" pitchFamily="2" charset="-78"/>
              </a:rPr>
              <a:t>ORA </a:t>
            </a:r>
            <a:r>
              <a:rPr lang="fa-IR" sz="1200" b="0" baseline="0" dirty="0" smtClean="0">
                <a:cs typeface="B Nazanin" panose="00000400000000000000" pitchFamily="2" charset="-78"/>
              </a:rPr>
              <a:t> یا </a:t>
            </a:r>
            <a:r>
              <a:rPr lang="fa-IR" sz="1200" b="1" baseline="0" dirty="0" smtClean="0">
                <a:cs typeface="B Nazanin" panose="00000400000000000000" pitchFamily="2" charset="-78"/>
              </a:rPr>
              <a:t>مسئله ارزیابی </a:t>
            </a:r>
            <a:r>
              <a:rPr lang="fa-IR" sz="1200" b="0" baseline="0" dirty="0" smtClean="0">
                <a:cs typeface="B Nazanin" panose="00000400000000000000" pitchFamily="2" charset="-78"/>
              </a:rPr>
              <a:t>آزادتوضیح داده شد.</a:t>
            </a:r>
          </a:p>
          <a:p>
            <a:pPr algn="r" rtl="1"/>
            <a:r>
              <a:rPr lang="fa-IR" sz="1200" b="0" baseline="0" dirty="0" smtClean="0">
                <a:cs typeface="B Nazanin" panose="00000400000000000000" pitchFamily="2" charset="-78"/>
              </a:rPr>
              <a:t>**توجه داشته باشید با ایجاد مسئله ارزیابی آزاد به صورت پیشفرض این </a:t>
            </a:r>
            <a:r>
              <a:rPr lang="fa-IR" sz="1200" b="0" baseline="0" dirty="0" smtClean="0">
                <a:cs typeface="B Nazanin" panose="00000400000000000000" pitchFamily="2" charset="-78"/>
              </a:rPr>
              <a:t>بخش که متنی از توضیح درباره کتابخانه است نمایش داده می شود که </a:t>
            </a:r>
            <a:r>
              <a:rPr lang="fa-IR" sz="1200" b="0" baseline="0" dirty="0" smtClean="0">
                <a:cs typeface="B Nazanin" panose="00000400000000000000" pitchFamily="2" charset="-78"/>
              </a:rPr>
              <a:t>سایر بخش های آن هم مانند توضیحات گذشته است،که در ادامه اسلایدها مشاهده میکنید </a:t>
            </a:r>
          </a:p>
          <a:p>
            <a:pPr algn="r" rtl="1"/>
            <a:endParaRPr lang="en-US" sz="1200"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22</a:t>
            </a:fld>
            <a:endParaRPr lang="en-US"/>
          </a:p>
        </p:txBody>
      </p:sp>
    </p:spTree>
    <p:extLst>
      <p:ext uri="{BB962C8B-B14F-4D97-AF65-F5344CB8AC3E}">
        <p14:creationId xmlns:p14="http://schemas.microsoft.com/office/powerpoint/2010/main" val="50845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Nazanin" panose="00000400000000000000" pitchFamily="2" charset="-78"/>
              </a:rPr>
              <a:t>در</a:t>
            </a:r>
            <a:r>
              <a:rPr lang="fa-IR" baseline="0" dirty="0" smtClean="0">
                <a:cs typeface="B Nazanin" panose="00000400000000000000" pitchFamily="2" charset="-78"/>
              </a:rPr>
              <a:t> قسمت </a:t>
            </a:r>
            <a:r>
              <a:rPr lang="fa-IR" b="1" baseline="0" dirty="0" smtClean="0">
                <a:cs typeface="B Nazanin" panose="00000400000000000000" pitchFamily="2" charset="-78"/>
              </a:rPr>
              <a:t>سوال این بخش </a:t>
            </a:r>
            <a:r>
              <a:rPr lang="fa-IR" b="0" baseline="0" dirty="0" smtClean="0">
                <a:cs typeface="B Nazanin" panose="00000400000000000000" pitchFamily="2" charset="-78"/>
              </a:rPr>
              <a:t>صورت مسئله یا سوالی که باید به آن پاسخ داده شود به کاربر نشان داده میشود.</a:t>
            </a:r>
          </a:p>
          <a:p>
            <a:pPr algn="r" rtl="1"/>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5</a:t>
            </a:fld>
            <a:endParaRPr lang="en-US"/>
          </a:p>
        </p:txBody>
      </p:sp>
    </p:spTree>
    <p:extLst>
      <p:ext uri="{BB962C8B-B14F-4D97-AF65-F5344CB8AC3E}">
        <p14:creationId xmlns:p14="http://schemas.microsoft.com/office/powerpoint/2010/main" val="128648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dirty="0" smtClean="0">
                <a:cs typeface="B Nazanin" panose="00000400000000000000" pitchFamily="2" charset="-78"/>
              </a:rPr>
              <a:t>در قسمت </a:t>
            </a:r>
            <a:r>
              <a:rPr lang="fa-IR" b="1" dirty="0" smtClean="0">
                <a:cs typeface="B Nazanin" panose="00000400000000000000" pitchFamily="2" charset="-78"/>
              </a:rPr>
              <a:t>پاسخ شما </a:t>
            </a:r>
            <a:r>
              <a:rPr lang="fa-IR" b="0" dirty="0" smtClean="0">
                <a:cs typeface="B Nazanin" panose="00000400000000000000" pitchFamily="2" charset="-78"/>
              </a:rPr>
              <a:t>میتوان به سوال یا مسئله پاسخ داد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0" dirty="0" smtClean="0">
                <a:cs typeface="B Nazanin" panose="00000400000000000000" pitchFamily="2" charset="-78"/>
              </a:rPr>
              <a:t>در</a:t>
            </a:r>
            <a:r>
              <a:rPr lang="fa-IR" b="0" baseline="0" dirty="0" smtClean="0">
                <a:cs typeface="B Nazanin" panose="00000400000000000000" pitchFamily="2" charset="-78"/>
              </a:rPr>
              <a:t> قسمت </a:t>
            </a:r>
            <a:r>
              <a:rPr lang="fa-IR" b="1" baseline="0" dirty="0" smtClean="0">
                <a:cs typeface="B Nazanin" panose="00000400000000000000" pitchFamily="2" charset="-78"/>
              </a:rPr>
              <a:t>پیشرفت خود را ذخیره کنید </a:t>
            </a:r>
            <a:r>
              <a:rPr lang="fa-IR" b="0" baseline="0" dirty="0" smtClean="0">
                <a:cs typeface="B Nazanin" panose="00000400000000000000" pitchFamily="2" charset="-78"/>
              </a:rPr>
              <a:t>میتوانید پاسخ را ذخیره کنید و در زمانی دیگر برای تکمیل به آن مراجعه کنید.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0" baseline="0" dirty="0" smtClean="0">
                <a:cs typeface="B Nazanin" panose="00000400000000000000" pitchFamily="2" charset="-78"/>
              </a:rPr>
              <a:t>باید توجه داشت که بعد از ارسال پاسخ و کلیک بر روی </a:t>
            </a:r>
            <a:r>
              <a:rPr lang="fa-IR" b="1" baseline="0" dirty="0" smtClean="0">
                <a:cs typeface="B Nazanin" panose="00000400000000000000" pitchFamily="2" charset="-78"/>
              </a:rPr>
              <a:t>پاسخ خود را ارسال کنید و به مرحله بعدی بروید </a:t>
            </a:r>
            <a:r>
              <a:rPr lang="fa-IR" b="0" baseline="0" dirty="0" smtClean="0">
                <a:cs typeface="B Nazanin" panose="00000400000000000000" pitchFamily="2" charset="-78"/>
              </a:rPr>
              <a:t>دیگر نمیتوان تغییری روی پاسخ ایجاد کرد.</a:t>
            </a:r>
            <a:endParaRPr lang="fa-IR" b="0" dirty="0" smtClean="0">
              <a:cs typeface="B Nazanin" panose="00000400000000000000" pitchFamily="2" charset="-78"/>
            </a:endParaRPr>
          </a:p>
          <a:p>
            <a:pPr algn="r" rtl="1"/>
            <a:endParaRPr lang="en-US" dirty="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6</a:t>
            </a:fld>
            <a:endParaRPr lang="en-US"/>
          </a:p>
        </p:txBody>
      </p:sp>
    </p:spTree>
    <p:extLst>
      <p:ext uri="{BB962C8B-B14F-4D97-AF65-F5344CB8AC3E}">
        <p14:creationId xmlns:p14="http://schemas.microsoft.com/office/powerpoint/2010/main" val="3804715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dirty="0" smtClean="0">
                <a:cs typeface="B Nazanin" panose="00000400000000000000" pitchFamily="2" charset="-78"/>
              </a:rPr>
              <a:t>بعد</a:t>
            </a:r>
            <a:r>
              <a:rPr lang="fa-IR" baseline="0" dirty="0" smtClean="0">
                <a:cs typeface="B Nazanin" panose="00000400000000000000" pitchFamily="2" charset="-78"/>
              </a:rPr>
              <a:t> از پاسخ دادن به سوال برای مشاهده نمره </a:t>
            </a:r>
            <a:r>
              <a:rPr lang="fa-IR" baseline="0" dirty="0" smtClean="0">
                <a:cs typeface="B Nazanin" panose="00000400000000000000" pitchFamily="2" charset="-78"/>
              </a:rPr>
              <a:t>خود،حداکثر  </a:t>
            </a:r>
            <a:r>
              <a:rPr lang="fa-IR" baseline="0" dirty="0" smtClean="0">
                <a:cs typeface="B Nazanin" panose="00000400000000000000" pitchFamily="2" charset="-78"/>
              </a:rPr>
              <a:t>4 مرحله دیگر باید طی شود.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aseline="0" dirty="0" smtClean="0">
                <a:cs typeface="B Nazanin" panose="00000400000000000000" pitchFamily="2" charset="-78"/>
              </a:rPr>
              <a:t>قسمت </a:t>
            </a:r>
            <a:r>
              <a:rPr lang="en-US" b="1" baseline="0" dirty="0" smtClean="0">
                <a:cs typeface="B Nazanin" panose="00000400000000000000" pitchFamily="2" charset="-78"/>
              </a:rPr>
              <a:t>Learn to Assess Responses</a:t>
            </a:r>
            <a:r>
              <a:rPr lang="fa-IR" b="1" baseline="0" dirty="0" smtClean="0">
                <a:cs typeface="B Nazanin" panose="00000400000000000000" pitchFamily="2" charset="-78"/>
              </a:rPr>
              <a:t> </a:t>
            </a:r>
            <a:r>
              <a:rPr lang="fa-IR" b="0" baseline="0" dirty="0" smtClean="0">
                <a:cs typeface="B Nazanin" panose="00000400000000000000" pitchFamily="2" charset="-78"/>
              </a:rPr>
              <a:t>در این مرحله به کاربر آموزش داده میشود که چگونه به ارزیابی همتیان پاسخ دهد.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0" baseline="0" dirty="0" smtClean="0">
                <a:cs typeface="B Nazanin" panose="00000400000000000000" pitchFamily="2" charset="-78"/>
              </a:rPr>
              <a:t>در قسمت </a:t>
            </a:r>
            <a:r>
              <a:rPr lang="fa-IR" b="1" baseline="0" dirty="0" smtClean="0">
                <a:cs typeface="B Nazanin" panose="00000400000000000000" pitchFamily="2" charset="-78"/>
              </a:rPr>
              <a:t>ارزیابی همتایان </a:t>
            </a:r>
            <a:r>
              <a:rPr lang="fa-IR" b="0" baseline="0" dirty="0" smtClean="0">
                <a:cs typeface="B Nazanin" panose="00000400000000000000" pitchFamily="2" charset="-78"/>
              </a:rPr>
              <a:t>به بررسی و تصحیح سایر کاربران میپردازید.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0" baseline="0" dirty="0" smtClean="0">
                <a:cs typeface="B Nazanin" panose="00000400000000000000" pitchFamily="2" charset="-78"/>
              </a:rPr>
              <a:t>در قسمت  </a:t>
            </a:r>
            <a:r>
              <a:rPr lang="fa-IR" b="1" baseline="0" dirty="0" smtClean="0">
                <a:cs typeface="B Nazanin" panose="00000400000000000000" pitchFamily="2" charset="-78"/>
              </a:rPr>
              <a:t>پاسختان را ارزیابی کنید </a:t>
            </a:r>
            <a:r>
              <a:rPr lang="fa-IR" b="0" baseline="0" dirty="0" smtClean="0">
                <a:cs typeface="B Nazanin" panose="00000400000000000000" pitchFamily="2" charset="-78"/>
              </a:rPr>
              <a:t>به بررسی و تصحیح عملکرد خود میپردازید.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1" baseline="0" dirty="0" smtClean="0">
                <a:cs typeface="B Nazanin" panose="00000400000000000000" pitchFamily="2" charset="-78"/>
              </a:rPr>
              <a:t> </a:t>
            </a:r>
            <a:r>
              <a:rPr lang="fa-IR" b="0" baseline="0" dirty="0" smtClean="0">
                <a:cs typeface="B Nazanin" panose="00000400000000000000" pitchFamily="2" charset="-78"/>
              </a:rPr>
              <a:t>در </a:t>
            </a:r>
            <a:r>
              <a:rPr lang="en-US" b="1" baseline="0" dirty="0" smtClean="0">
                <a:cs typeface="B Nazanin" panose="00000400000000000000" pitchFamily="2" charset="-78"/>
              </a:rPr>
              <a:t>Staff Grade </a:t>
            </a:r>
            <a:r>
              <a:rPr lang="fa-IR" b="1" baseline="0" dirty="0" smtClean="0">
                <a:cs typeface="B Nazanin" panose="00000400000000000000" pitchFamily="2" charset="-78"/>
              </a:rPr>
              <a:t> </a:t>
            </a:r>
            <a:r>
              <a:rPr lang="fa-IR" b="0" baseline="0" dirty="0" smtClean="0">
                <a:cs typeface="B Nazanin" panose="00000400000000000000" pitchFamily="2" charset="-78"/>
              </a:rPr>
              <a:t>عملکرد شما توسط یکی از کارمندان دوره بررسی میشود.</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fa-IR" b="0" baseline="0" dirty="0" smtClean="0">
                <a:cs typeface="B Nazanin" panose="00000400000000000000" pitchFamily="2" charset="-78"/>
              </a:rPr>
              <a:t>و درپایان پس از طی مراحل بالا نمره کاربر نمایش داده میشود.</a:t>
            </a:r>
            <a:endParaRPr lang="fa-IR" b="1" baseline="0" dirty="0" smtClean="0">
              <a:cs typeface="B Nazanin" panose="00000400000000000000" pitchFamily="2" charset="-78"/>
            </a:endParaRP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endParaRPr lang="fa-IR" baseline="0" dirty="0" smtClean="0">
              <a:cs typeface="B Nazanin" panose="00000400000000000000" pitchFamily="2" charset="-78"/>
            </a:endParaRPr>
          </a:p>
          <a:p>
            <a:pPr marL="228600" indent="-228600" algn="r" rtl="1">
              <a:buAutoNum type="arabicPeriod"/>
            </a:pPr>
            <a:endParaRPr lang="fa-IR" baseline="0"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7</a:t>
            </a:fld>
            <a:endParaRPr lang="en-US"/>
          </a:p>
        </p:txBody>
      </p:sp>
    </p:spTree>
    <p:extLst>
      <p:ext uri="{BB962C8B-B14F-4D97-AF65-F5344CB8AC3E}">
        <p14:creationId xmlns:p14="http://schemas.microsoft.com/office/powerpoint/2010/main" val="2323351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baseline="0" dirty="0" smtClean="0">
                <a:cs typeface="B Nazanin" panose="00000400000000000000" pitchFamily="2" charset="-78"/>
              </a:rPr>
              <a:t>در قسمت </a:t>
            </a:r>
            <a:r>
              <a:rPr lang="en-US" b="1" baseline="0" dirty="0" smtClean="0">
                <a:cs typeface="B Nazanin" panose="00000400000000000000" pitchFamily="2" charset="-78"/>
              </a:rPr>
              <a:t>Learn to assess responses</a:t>
            </a:r>
            <a:r>
              <a:rPr lang="fa-IR" b="1" baseline="0" dirty="0" smtClean="0">
                <a:cs typeface="B Nazanin" panose="00000400000000000000" pitchFamily="2" charset="-78"/>
              </a:rPr>
              <a:t> </a:t>
            </a:r>
            <a:r>
              <a:rPr lang="fa-IR" b="0" baseline="0" dirty="0" smtClean="0">
                <a:cs typeface="B Nazanin" panose="00000400000000000000" pitchFamily="2" charset="-78"/>
              </a:rPr>
              <a:t>به آموزش چگونگی ارزیابی هم تراز با بررسی پاسخ هایی که اساتید قبلا ارزیابی کردند پرداخته میشود.برای انتقال به مرحله بعد باید</a:t>
            </a:r>
            <a:r>
              <a:rPr lang="en-US" b="0" baseline="0" dirty="0" smtClean="0">
                <a:cs typeface="B Nazanin" panose="00000400000000000000" pitchFamily="2" charset="-78"/>
              </a:rPr>
              <a:t> </a:t>
            </a:r>
            <a:r>
              <a:rPr lang="fa-IR" b="0" baseline="0" dirty="0" smtClean="0">
                <a:cs typeface="B Nazanin" panose="00000400000000000000" pitchFamily="2" charset="-78"/>
              </a:rPr>
              <a:t>پاسخ های مشابه استاد را انتخاب کرد در غیر اینصورت دوباره باید پاسخ را ارسال کرد تا به پاسخ مشابه اساتید رسید.</a:t>
            </a:r>
            <a:endParaRPr lang="fa-IR"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8</a:t>
            </a:fld>
            <a:endParaRPr lang="en-US"/>
          </a:p>
        </p:txBody>
      </p:sp>
    </p:spTree>
    <p:extLst>
      <p:ext uri="{BB962C8B-B14F-4D97-AF65-F5344CB8AC3E}">
        <p14:creationId xmlns:p14="http://schemas.microsoft.com/office/powerpoint/2010/main" val="198239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dirty="0" smtClean="0">
                <a:cs typeface="B Nazanin" panose="00000400000000000000" pitchFamily="2" charset="-78"/>
              </a:rPr>
              <a:t>در  قسمت</a:t>
            </a:r>
            <a:r>
              <a:rPr lang="fa-IR" baseline="0" dirty="0" smtClean="0">
                <a:cs typeface="B Nazanin" panose="00000400000000000000" pitchFamily="2" charset="-78"/>
              </a:rPr>
              <a:t> سبز رنگ </a:t>
            </a:r>
            <a:r>
              <a:rPr lang="en-US" b="1" baseline="0" dirty="0" smtClean="0">
                <a:cs typeface="B Nazanin" panose="00000400000000000000" pitchFamily="2" charset="-78"/>
              </a:rPr>
              <a:t>learning to assess responses </a:t>
            </a:r>
            <a:r>
              <a:rPr lang="fa-IR" b="1" baseline="0" dirty="0" smtClean="0">
                <a:cs typeface="B Nazanin" panose="00000400000000000000" pitchFamily="2" charset="-78"/>
              </a:rPr>
              <a:t> </a:t>
            </a:r>
            <a:r>
              <a:rPr lang="fa-IR" b="0" baseline="0" dirty="0" smtClean="0">
                <a:cs typeface="B Nazanin" panose="00000400000000000000" pitchFamily="2" charset="-78"/>
              </a:rPr>
              <a:t>به توضیح این بخش پرداخته شده.</a:t>
            </a:r>
          </a:p>
          <a:p>
            <a:pPr marL="228600" indent="-228600" algn="r" rtl="1">
              <a:buAutoNum type="arabicPeriod"/>
            </a:pPr>
            <a:r>
              <a:rPr lang="fa-IR" b="0" baseline="0" dirty="0" smtClean="0">
                <a:cs typeface="B Nazanin" panose="00000400000000000000" pitchFamily="2" charset="-78"/>
              </a:rPr>
              <a:t>در قسمت </a:t>
            </a:r>
            <a:r>
              <a:rPr lang="fa-IR" b="1" baseline="0" dirty="0" smtClean="0">
                <a:cs typeface="B Nazanin" panose="00000400000000000000" pitchFamily="2" charset="-78"/>
              </a:rPr>
              <a:t>سوال برای این فصل </a:t>
            </a:r>
            <a:r>
              <a:rPr lang="fa-IR" b="0" baseline="0" dirty="0" smtClean="0">
                <a:cs typeface="B Nazanin" panose="00000400000000000000" pitchFamily="2" charset="-78"/>
              </a:rPr>
              <a:t>متن سوال مورد نظر قرار میگیرد</a:t>
            </a:r>
          </a:p>
          <a:p>
            <a:pPr marL="228600" indent="-228600" algn="r" rtl="1">
              <a:buAutoNum type="arabicPeriod"/>
            </a:pPr>
            <a:r>
              <a:rPr lang="fa-IR" b="0" baseline="0" dirty="0" smtClean="0">
                <a:cs typeface="B Nazanin" panose="00000400000000000000" pitchFamily="2" charset="-78"/>
              </a:rPr>
              <a:t>در ذیل قسمت </a:t>
            </a:r>
            <a:r>
              <a:rPr lang="fa-IR" b="1" baseline="0" dirty="0" smtClean="0">
                <a:cs typeface="B Nazanin" panose="00000400000000000000" pitchFamily="2" charset="-78"/>
              </a:rPr>
              <a:t>پاسخ سوال بالا </a:t>
            </a:r>
            <a:r>
              <a:rPr lang="fa-IR" b="0" baseline="0" dirty="0" smtClean="0">
                <a:cs typeface="B Nazanin" panose="00000400000000000000" pitchFamily="2" charset="-78"/>
              </a:rPr>
              <a:t> </a:t>
            </a:r>
            <a:r>
              <a:rPr lang="fa-IR" b="0" baseline="0" dirty="0" smtClean="0">
                <a:cs typeface="B Nazanin" panose="00000400000000000000" pitchFamily="2" charset="-78"/>
              </a:rPr>
              <a:t>پاسخی که استاد خواسته است نمایش داده می شود و شما باید بتوانید ارزیابی مشابه استاد در رابطه با این پاسخ داشته باشید تا بتوانید به مرحله بعد بروید.</a:t>
            </a:r>
            <a:endParaRPr lang="fa-IR" b="1"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9</a:t>
            </a:fld>
            <a:endParaRPr lang="en-US"/>
          </a:p>
        </p:txBody>
      </p:sp>
    </p:spTree>
    <p:extLst>
      <p:ext uri="{BB962C8B-B14F-4D97-AF65-F5344CB8AC3E}">
        <p14:creationId xmlns:p14="http://schemas.microsoft.com/office/powerpoint/2010/main" val="2687492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r" rtl="1">
              <a:buAutoNum type="arabicPeriod"/>
            </a:pPr>
            <a:r>
              <a:rPr lang="fa-IR" baseline="0" dirty="0" smtClean="0">
                <a:cs typeface="B Nazanin" panose="00000400000000000000" pitchFamily="2" charset="-78"/>
              </a:rPr>
              <a:t>در این قسمت ها </a:t>
            </a:r>
            <a:r>
              <a:rPr lang="fa-IR" baseline="0" dirty="0" smtClean="0">
                <a:cs typeface="B Nazanin" panose="00000400000000000000" pitchFamily="2" charset="-78"/>
              </a:rPr>
              <a:t>باید پاسخ داده شده را از منظر این معیارهای داده شده انتخاب کنید.</a:t>
            </a:r>
            <a:endParaRPr lang="fa-IR" baseline="0" dirty="0" smtClean="0">
              <a:cs typeface="B Nazanin" panose="00000400000000000000" pitchFamily="2" charset="-78"/>
            </a:endParaRPr>
          </a:p>
          <a:p>
            <a:pPr marL="228600" indent="-228600" algn="r" rtl="1">
              <a:buAutoNum type="arabicPeriod"/>
            </a:pPr>
            <a:r>
              <a:rPr lang="fa-IR" baseline="0" dirty="0" smtClean="0">
                <a:cs typeface="B Nazanin" panose="00000400000000000000" pitchFamily="2" charset="-78"/>
              </a:rPr>
              <a:t>پس از تکمیل مراحل فوق برای مقایسه پاسخ های خود با پاسخ های اساتید بر روی گزینه </a:t>
            </a:r>
            <a:r>
              <a:rPr lang="en-US" b="1" baseline="0" dirty="0" smtClean="0">
                <a:cs typeface="B Nazanin" panose="00000400000000000000" pitchFamily="2" charset="-78"/>
              </a:rPr>
              <a:t>compare your selections with the instructor’s selections </a:t>
            </a:r>
            <a:r>
              <a:rPr lang="fa-IR" b="0" baseline="0" dirty="0" smtClean="0">
                <a:cs typeface="B Nazanin" panose="00000400000000000000" pitchFamily="2" charset="-78"/>
              </a:rPr>
              <a:t> کلیک کرده ودر صورت صحیح بودن پاسخ ها به مرحله بعد منتقل شده و در غیر اینصورت باید دوباره پاسخ </a:t>
            </a:r>
            <a:r>
              <a:rPr lang="fa-IR" b="0" baseline="0" dirty="0" smtClean="0">
                <a:cs typeface="B Nazanin" panose="00000400000000000000" pitchFamily="2" charset="-78"/>
              </a:rPr>
              <a:t>دهید به سوال ها.</a:t>
            </a:r>
            <a:endParaRPr lang="fa-IR" baseline="0"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10</a:t>
            </a:fld>
            <a:endParaRPr lang="en-US"/>
          </a:p>
        </p:txBody>
      </p:sp>
    </p:spTree>
    <p:extLst>
      <p:ext uri="{BB962C8B-B14F-4D97-AF65-F5344CB8AC3E}">
        <p14:creationId xmlns:p14="http://schemas.microsoft.com/office/powerpoint/2010/main" val="6718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dirty="0" smtClean="0">
                <a:cs typeface="B Nazanin" panose="00000400000000000000" pitchFamily="2" charset="-78"/>
              </a:rPr>
              <a:t>پس</a:t>
            </a:r>
            <a:r>
              <a:rPr lang="fa-IR" baseline="0" dirty="0" smtClean="0">
                <a:cs typeface="B Nazanin" panose="00000400000000000000" pitchFamily="2" charset="-78"/>
              </a:rPr>
              <a:t> از تکمیل </a:t>
            </a:r>
            <a:r>
              <a:rPr lang="fa-IR" b="1" baseline="0" dirty="0" smtClean="0">
                <a:cs typeface="B Nazanin" panose="00000400000000000000" pitchFamily="2" charset="-78"/>
              </a:rPr>
              <a:t>مرحله آموزش چگونگی ارزیابی هم تراز</a:t>
            </a:r>
            <a:r>
              <a:rPr lang="en-US" b="0" u="none" baseline="0" dirty="0" smtClean="0">
                <a:cs typeface="B Nazanin" panose="00000400000000000000" pitchFamily="2" charset="-78"/>
              </a:rPr>
              <a:t>(learn to assess responses) </a:t>
            </a:r>
            <a:r>
              <a:rPr lang="fa-IR" b="0" u="none" baseline="0" dirty="0" smtClean="0">
                <a:cs typeface="B Nazanin" panose="00000400000000000000" pitchFamily="2" charset="-78"/>
              </a:rPr>
              <a:t> وارد مرحله </a:t>
            </a:r>
            <a:r>
              <a:rPr lang="fa-IR" b="1" u="none" baseline="0" dirty="0" smtClean="0">
                <a:cs typeface="B Nazanin" panose="00000400000000000000" pitchFamily="2" charset="-78"/>
              </a:rPr>
              <a:t>ارزیابی همتایان </a:t>
            </a:r>
            <a:r>
              <a:rPr lang="fa-IR" b="0" u="none" baseline="0" dirty="0" smtClean="0">
                <a:cs typeface="B Nazanin" panose="00000400000000000000" pitchFamily="2" charset="-78"/>
              </a:rPr>
              <a:t>میشویم.</a:t>
            </a:r>
          </a:p>
          <a:p>
            <a:pPr marL="0" indent="0" algn="r" rtl="1">
              <a:buNone/>
            </a:pPr>
            <a:r>
              <a:rPr lang="fa-IR" b="1" u="none" dirty="0" smtClean="0">
                <a:cs typeface="B Nazanin" panose="00000400000000000000" pitchFamily="2" charset="-78"/>
              </a:rPr>
              <a:t>چون در ابتدا پاسخی</a:t>
            </a:r>
            <a:r>
              <a:rPr lang="fa-IR" b="1" u="none" baseline="0" dirty="0" smtClean="0">
                <a:cs typeface="B Nazanin" panose="00000400000000000000" pitchFamily="2" charset="-78"/>
              </a:rPr>
              <a:t> از طرف دیگر فراگیران به مسئله داده نشده است پس پاسخی هم برای ارزیابی به سمت شما ارسال نمی شود. </a:t>
            </a:r>
            <a:r>
              <a:rPr lang="fa-IR" b="0" u="none" baseline="0" dirty="0" smtClean="0">
                <a:cs typeface="B Nazanin" panose="00000400000000000000" pitchFamily="2" charset="-78"/>
              </a:rPr>
              <a:t>پس از مدتی اگر دوباره صفحه را رفرش کنید اگر دیگر فراگیران پاسخی نسبت به مسئله داده باشند پاسخشان برای ارزیابی در مرحله ارزیابی همتایان برای شما ارسال می شود تا به ارزیابی ان بپردازید.</a:t>
            </a:r>
            <a:endParaRPr lang="fa-IR" b="1" u="none"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11D62295-C31D-4FF8-8426-D07586DC7C66}" type="slidenum">
              <a:rPr lang="en-US" smtClean="0"/>
              <a:t>11</a:t>
            </a:fld>
            <a:endParaRPr lang="en-US"/>
          </a:p>
        </p:txBody>
      </p:sp>
    </p:spTree>
    <p:extLst>
      <p:ext uri="{BB962C8B-B14F-4D97-AF65-F5344CB8AC3E}">
        <p14:creationId xmlns:p14="http://schemas.microsoft.com/office/powerpoint/2010/main" val="31116690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3" name="Picture 42"/>
          <p:cNvPicPr>
            <a:picLocks noChangeAspect="1"/>
          </p:cNvPicPr>
          <p:nvPr userDrawn="1"/>
        </p:nvPicPr>
        <p:blipFill rotWithShape="1">
          <a:blip r:embed="rId2">
            <a:extLst>
              <a:ext uri="{28A0092B-C50C-407E-A947-70E740481C1C}">
                <a14:useLocalDpi xmlns:a14="http://schemas.microsoft.com/office/drawing/2010/main" val="0"/>
              </a:ext>
            </a:extLst>
          </a:blip>
          <a:srcRect t="7834" b="7834"/>
          <a:stretch/>
        </p:blipFill>
        <p:spPr>
          <a:xfrm>
            <a:off x="0" y="-2"/>
            <a:ext cx="12192000" cy="6858004"/>
          </a:xfrm>
          <a:prstGeom prst="rect">
            <a:avLst/>
          </a:prstGeom>
        </p:spPr>
      </p:pic>
      <p:sp>
        <p:nvSpPr>
          <p:cNvPr id="27" name="Rectangle 26"/>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39788" y="731962"/>
            <a:ext cx="7237412" cy="2209799"/>
          </a:xfrm>
        </p:spPr>
        <p:txBody>
          <a:bodyPr lIns="0" tIns="0" rIns="0" bIns="0" anchor="b">
            <a:normAutofit/>
          </a:bodyPr>
          <a:lstStyle>
            <a:lvl1pPr algn="l">
              <a:defRPr sz="4800">
                <a:solidFill>
                  <a:srgbClr val="0C344C"/>
                </a:solidFill>
              </a:defRPr>
            </a:lvl1pPr>
          </a:lstStyle>
          <a:p>
            <a:r>
              <a:rPr lang="en-US" dirty="0"/>
              <a:t>Click to edit</a:t>
            </a:r>
            <a:br>
              <a:rPr lang="en-US" dirty="0"/>
            </a:br>
            <a:r>
              <a:rPr lang="en-US" dirty="0"/>
              <a:t>Master title style</a:t>
            </a:r>
          </a:p>
        </p:txBody>
      </p:sp>
      <p:sp>
        <p:nvSpPr>
          <p:cNvPr id="3" name="Subtitle 2"/>
          <p:cNvSpPr>
            <a:spLocks noGrp="1"/>
          </p:cNvSpPr>
          <p:nvPr>
            <p:ph type="subTitle" idx="1"/>
          </p:nvPr>
        </p:nvSpPr>
        <p:spPr>
          <a:xfrm>
            <a:off x="839788" y="3216167"/>
            <a:ext cx="7237412" cy="1007925"/>
          </a:xfrm>
        </p:spPr>
        <p:txBody>
          <a:bodyPr lIns="0" tIns="0" rIns="0" bIns="0">
            <a:normAutofit/>
          </a:bodyPr>
          <a:lstStyle>
            <a:lvl1pPr marL="0" indent="0" algn="l">
              <a:buNone/>
              <a:defRPr sz="2000">
                <a:solidFill>
                  <a:srgbClr val="0C34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Freeform 13"/>
          <p:cNvSpPr>
            <a:spLocks/>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userDrawn="1"/>
        </p:nvSpPr>
        <p:spPr bwMode="auto">
          <a:xfrm flipH="1">
            <a:off x="7964488" y="273051"/>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rgbClr val="0C344C"/>
              </a:gs>
              <a:gs pos="100000">
                <a:srgbClr val="D80F79"/>
              </a:gs>
            </a:gsLst>
            <a:lin ang="1890000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flipH="1">
            <a:off x="11422063" y="1474788"/>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solidFill>
            <a:srgbClr val="19627F"/>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p:cNvSpPr>
          <p:nvPr userDrawn="1"/>
        </p:nvSpPr>
        <p:spPr bwMode="auto">
          <a:xfrm flipH="1">
            <a:off x="7288212" y="-1"/>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solidFill>
            <a:srgbClr val="19627F">
              <a:alpha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flipH="1">
            <a:off x="11422063" y="4283075"/>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solidFill>
            <a:schemeClr val="bg1">
              <a:alpha val="46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userDrawn="1"/>
        </p:nvSpPr>
        <p:spPr bwMode="auto">
          <a:xfrm flipH="1">
            <a:off x="10839451" y="0"/>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7"/>
          <p:cNvSpPr>
            <a:spLocks/>
          </p:cNvSpPr>
          <p:nvPr userDrawn="1"/>
        </p:nvSpPr>
        <p:spPr bwMode="auto">
          <a:xfrm flipH="1">
            <a:off x="6566932" y="1588"/>
            <a:ext cx="2582386"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rgbClr val="BFBEBE"/>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3"/>
          <p:cNvSpPr>
            <a:spLocks/>
          </p:cNvSpPr>
          <p:nvPr userDrawn="1"/>
        </p:nvSpPr>
        <p:spPr bwMode="auto">
          <a:xfrm flipV="1">
            <a:off x="0" y="4635812"/>
            <a:ext cx="2225154" cy="2222187"/>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solidFill>
            <a:srgbClr val="0C344C"/>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flipV="1">
            <a:off x="0" y="3327632"/>
            <a:ext cx="2633593" cy="2624693"/>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flip="none" rotWithShape="1">
            <a:gsLst>
              <a:gs pos="0">
                <a:srgbClr val="0C344C"/>
              </a:gs>
              <a:gs pos="100000">
                <a:srgbClr val="D80F79"/>
              </a:gs>
            </a:gsLst>
            <a:lin ang="1890000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p:cNvSpPr>
          <p:nvPr userDrawn="1"/>
        </p:nvSpPr>
        <p:spPr bwMode="auto">
          <a:xfrm flipV="1">
            <a:off x="498989" y="5249955"/>
            <a:ext cx="2050022" cy="160804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solidFill>
            <a:srgbClr val="19627F">
              <a:alpha val="8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7"/>
          <p:cNvSpPr>
            <a:spLocks/>
          </p:cNvSpPr>
          <p:nvPr userDrawn="1"/>
        </p:nvSpPr>
        <p:spPr bwMode="auto">
          <a:xfrm flipV="1">
            <a:off x="1354395" y="5046650"/>
            <a:ext cx="1813245" cy="1811350"/>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a:xfrm>
            <a:off x="3080560" y="6134163"/>
            <a:ext cx="2743200" cy="365125"/>
          </a:xfrm>
        </p:spPr>
        <p:txBody>
          <a:bodyPr/>
          <a:lstStyle/>
          <a:p>
            <a:fld id="{69D18269-CD32-429B-80E4-27A96AE6C0EC}" type="datetimeFigureOut">
              <a:rPr lang="en-US" smtClean="0"/>
              <a:t>5/11/2019</a:t>
            </a:fld>
            <a:endParaRPr lang="en-US"/>
          </a:p>
        </p:txBody>
      </p:sp>
      <p:sp>
        <p:nvSpPr>
          <p:cNvPr id="5" name="Footer Placeholder 4"/>
          <p:cNvSpPr>
            <a:spLocks noGrp="1"/>
          </p:cNvSpPr>
          <p:nvPr>
            <p:ph type="ftr" sz="quarter" idx="11"/>
          </p:nvPr>
        </p:nvSpPr>
        <p:spPr>
          <a:xfrm>
            <a:off x="5954951" y="6134163"/>
            <a:ext cx="3128518" cy="365125"/>
          </a:xfrm>
        </p:spPr>
        <p:txBody>
          <a:bodyPr/>
          <a:lstStyle/>
          <a:p>
            <a:endParaRPr lang="en-US" dirty="0"/>
          </a:p>
        </p:txBody>
      </p:sp>
      <p:sp>
        <p:nvSpPr>
          <p:cNvPr id="6" name="Slide Number Placeholder 5"/>
          <p:cNvSpPr>
            <a:spLocks noGrp="1"/>
          </p:cNvSpPr>
          <p:nvPr>
            <p:ph type="sldNum" sz="quarter" idx="12"/>
          </p:nvPr>
        </p:nvSpPr>
        <p:spPr>
          <a:xfrm>
            <a:off x="9214660" y="6134163"/>
            <a:ext cx="2139140" cy="365125"/>
          </a:xfrm>
        </p:spPr>
        <p:txBody>
          <a:bodyPr/>
          <a:lstStyle/>
          <a:p>
            <a:fld id="{1F0D9605-A831-4471-A4C4-EBFA8615ADCD}" type="slidenum">
              <a:rPr lang="en-US" smtClean="0"/>
              <a:t>‹#›</a:t>
            </a:fld>
            <a:endParaRPr lang="en-US"/>
          </a:p>
        </p:txBody>
      </p:sp>
      <p:grpSp>
        <p:nvGrpSpPr>
          <p:cNvPr id="36" name="Group 20"/>
          <p:cNvGrpSpPr>
            <a:grpSpLocks noChangeAspect="1"/>
          </p:cNvGrpSpPr>
          <p:nvPr userDrawn="1"/>
        </p:nvGrpSpPr>
        <p:grpSpPr bwMode="auto">
          <a:xfrm flipV="1">
            <a:off x="1" y="-599232"/>
            <a:ext cx="2407278" cy="396032"/>
            <a:chOff x="0" y="0"/>
            <a:chExt cx="5963" cy="981"/>
          </a:xfrm>
        </p:grpSpPr>
        <p:sp>
          <p:nvSpPr>
            <p:cNvPr id="3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88383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18269-CD32-429B-80E4-27A96AE6C0EC}"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1140325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18269-CD32-429B-80E4-27A96AE6C0EC}"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01870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D18269-CD32-429B-80E4-27A96AE6C0EC}"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124122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D18269-CD32-429B-80E4-27A96AE6C0EC}" type="datetimeFigureOut">
              <a:rPr lang="en-US" smtClean="0"/>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3397821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D18269-CD32-429B-80E4-27A96AE6C0EC}"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46331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D18269-CD32-429B-80E4-27A96AE6C0EC}" type="datetimeFigureOut">
              <a:rPr lang="en-US" smtClean="0"/>
              <a:t>5/11/2019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179062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D18269-CD32-429B-80E4-27A96AE6C0EC}" type="datetimeFigureOut">
              <a:rPr lang="en-US" smtClean="0"/>
              <a:t>5/11/2019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29659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238874"/>
            <a:ext cx="12192000" cy="619125"/>
          </a:xfrm>
          <a:prstGeom prst="rect">
            <a:avLst/>
          </a:prstGeom>
          <a:gradFill>
            <a:gsLst>
              <a:gs pos="0">
                <a:srgbClr val="BFBEBE"/>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9D18269-CD32-429B-80E4-27A96AE6C0EC}" type="datetimeFigureOut">
              <a:rPr lang="en-US" smtClean="0"/>
              <a:t>5/11/2019</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0D9605-A831-4471-A4C4-EBFA8615ADCD}" type="slidenum">
              <a:rPr lang="en-US" smtClean="0"/>
              <a:t>‹#›</a:t>
            </a:fld>
            <a:endParaRPr lang="en-US"/>
          </a:p>
        </p:txBody>
      </p:sp>
      <p:grpSp>
        <p:nvGrpSpPr>
          <p:cNvPr id="6" name="Group 20"/>
          <p:cNvGrpSpPr>
            <a:grpSpLocks noChangeAspect="1"/>
          </p:cNvGrpSpPr>
          <p:nvPr userDrawn="1"/>
        </p:nvGrpSpPr>
        <p:grpSpPr bwMode="auto">
          <a:xfrm flipV="1">
            <a:off x="1" y="-599232"/>
            <a:ext cx="2407278" cy="396032"/>
            <a:chOff x="0" y="0"/>
            <a:chExt cx="5963" cy="981"/>
          </a:xfrm>
        </p:grpSpPr>
        <p:sp>
          <p:nvSpPr>
            <p:cNvPr id="7" name="Oval 21"/>
            <p:cNvSpPr>
              <a:spLocks noChangeArrowheads="1"/>
            </p:cNvSpPr>
            <p:nvPr/>
          </p:nvSpPr>
          <p:spPr bwMode="auto">
            <a:xfrm>
              <a:off x="1246" y="0"/>
              <a:ext cx="978" cy="981"/>
            </a:xfrm>
            <a:prstGeom prst="ellipse">
              <a:avLst/>
            </a:prstGeom>
            <a:solidFill>
              <a:srgbClr val="0C34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Oval 22"/>
            <p:cNvSpPr>
              <a:spLocks noChangeArrowheads="1"/>
            </p:cNvSpPr>
            <p:nvPr/>
          </p:nvSpPr>
          <p:spPr bwMode="auto">
            <a:xfrm>
              <a:off x="0" y="0"/>
              <a:ext cx="978" cy="981"/>
            </a:xfrm>
            <a:prstGeom prst="ellipse">
              <a:avLst/>
            </a:prstGeom>
            <a:solidFill>
              <a:srgbClr val="D80F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23"/>
            <p:cNvSpPr>
              <a:spLocks noChangeArrowheads="1"/>
            </p:cNvSpPr>
            <p:nvPr/>
          </p:nvSpPr>
          <p:spPr bwMode="auto">
            <a:xfrm>
              <a:off x="2493" y="0"/>
              <a:ext cx="977" cy="981"/>
            </a:xfrm>
            <a:prstGeom prst="ellipse">
              <a:avLst/>
            </a:prstGeom>
            <a:solidFill>
              <a:srgbClr val="196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24"/>
            <p:cNvSpPr>
              <a:spLocks noChangeArrowheads="1"/>
            </p:cNvSpPr>
            <p:nvPr/>
          </p:nvSpPr>
          <p:spPr bwMode="auto">
            <a:xfrm>
              <a:off x="3739" y="0"/>
              <a:ext cx="978" cy="981"/>
            </a:xfrm>
            <a:prstGeom prst="ellipse">
              <a:avLst/>
            </a:prstGeom>
            <a:solidFill>
              <a:srgbClr val="6F8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25"/>
            <p:cNvSpPr>
              <a:spLocks noChangeArrowheads="1"/>
            </p:cNvSpPr>
            <p:nvPr/>
          </p:nvSpPr>
          <p:spPr bwMode="auto">
            <a:xfrm>
              <a:off x="4986" y="0"/>
              <a:ext cx="977" cy="981"/>
            </a:xfrm>
            <a:prstGeom prst="ellipse">
              <a:avLst/>
            </a:prstGeom>
            <a:solidFill>
              <a:srgbClr val="BFBE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3"/>
          <p:cNvSpPr>
            <a:spLocks/>
          </p:cNvSpPr>
          <p:nvPr userDrawn="1"/>
        </p:nvSpPr>
        <p:spPr bwMode="auto">
          <a:xfrm flipH="1">
            <a:off x="8620125" y="0"/>
            <a:ext cx="3571875" cy="3567112"/>
          </a:xfrm>
          <a:custGeom>
            <a:avLst/>
            <a:gdLst>
              <a:gd name="T0" fmla="*/ 0 w 2250"/>
              <a:gd name="T1" fmla="*/ 0 h 2247"/>
              <a:gd name="T2" fmla="*/ 2250 w 2250"/>
              <a:gd name="T3" fmla="*/ 0 h 2247"/>
              <a:gd name="T4" fmla="*/ 0 w 2250"/>
              <a:gd name="T5" fmla="*/ 2247 h 2247"/>
              <a:gd name="T6" fmla="*/ 0 w 2250"/>
              <a:gd name="T7" fmla="*/ 0 h 2247"/>
            </a:gdLst>
            <a:ahLst/>
            <a:cxnLst>
              <a:cxn ang="0">
                <a:pos x="T0" y="T1"/>
              </a:cxn>
              <a:cxn ang="0">
                <a:pos x="T2" y="T3"/>
              </a:cxn>
              <a:cxn ang="0">
                <a:pos x="T4" y="T5"/>
              </a:cxn>
              <a:cxn ang="0">
                <a:pos x="T6" y="T7"/>
              </a:cxn>
            </a:cxnLst>
            <a:rect l="0" t="0" r="r" b="b"/>
            <a:pathLst>
              <a:path w="2250" h="2247">
                <a:moveTo>
                  <a:pt x="0" y="0"/>
                </a:moveTo>
                <a:lnTo>
                  <a:pt x="2250" y="0"/>
                </a:lnTo>
                <a:lnTo>
                  <a:pt x="0" y="2247"/>
                </a:lnTo>
                <a:lnTo>
                  <a:pt x="0"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7"/>
          <p:cNvSpPr>
            <a:spLocks/>
          </p:cNvSpPr>
          <p:nvPr userDrawn="1"/>
        </p:nvSpPr>
        <p:spPr bwMode="auto">
          <a:xfrm flipH="1">
            <a:off x="7964488" y="273051"/>
            <a:ext cx="4227512" cy="4213225"/>
          </a:xfrm>
          <a:custGeom>
            <a:avLst/>
            <a:gdLst>
              <a:gd name="T0" fmla="*/ 0 w 3264"/>
              <a:gd name="T1" fmla="*/ 2218 h 3253"/>
              <a:gd name="T2" fmla="*/ 2220 w 3264"/>
              <a:gd name="T3" fmla="*/ 0 h 3253"/>
              <a:gd name="T4" fmla="*/ 3264 w 3264"/>
              <a:gd name="T5" fmla="*/ 0 h 3253"/>
              <a:gd name="T6" fmla="*/ 5 w 3264"/>
              <a:gd name="T7" fmla="*/ 3253 h 3253"/>
              <a:gd name="T8" fmla="*/ 0 w 3264"/>
              <a:gd name="T9" fmla="*/ 2218 h 3253"/>
            </a:gdLst>
            <a:ahLst/>
            <a:cxnLst>
              <a:cxn ang="0">
                <a:pos x="T0" y="T1"/>
              </a:cxn>
              <a:cxn ang="0">
                <a:pos x="T2" y="T3"/>
              </a:cxn>
              <a:cxn ang="0">
                <a:pos x="T4" y="T5"/>
              </a:cxn>
              <a:cxn ang="0">
                <a:pos x="T6" y="T7"/>
              </a:cxn>
              <a:cxn ang="0">
                <a:pos x="T8" y="T9"/>
              </a:cxn>
            </a:cxnLst>
            <a:rect l="0" t="0" r="r" b="b"/>
            <a:pathLst>
              <a:path w="3264" h="3253">
                <a:moveTo>
                  <a:pt x="0" y="2218"/>
                </a:moveTo>
                <a:lnTo>
                  <a:pt x="2220" y="0"/>
                </a:lnTo>
                <a:lnTo>
                  <a:pt x="3264" y="0"/>
                </a:lnTo>
                <a:lnTo>
                  <a:pt x="5" y="3253"/>
                </a:lnTo>
                <a:lnTo>
                  <a:pt x="0" y="2218"/>
                </a:lnTo>
                <a:close/>
              </a:path>
            </a:pathLst>
          </a:custGeom>
          <a:gradFill>
            <a:gsLst>
              <a:gs pos="0">
                <a:schemeClr val="bg1">
                  <a:lumMod val="95000"/>
                </a:schemeClr>
              </a:gs>
              <a:gs pos="100000">
                <a:schemeClr val="bg1">
                  <a:lumMod val="85000"/>
                  <a:alpha val="26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8"/>
          <p:cNvSpPr>
            <a:spLocks/>
          </p:cNvSpPr>
          <p:nvPr userDrawn="1"/>
        </p:nvSpPr>
        <p:spPr bwMode="auto">
          <a:xfrm flipH="1">
            <a:off x="11422063" y="1474788"/>
            <a:ext cx="769937" cy="1249363"/>
          </a:xfrm>
          <a:custGeom>
            <a:avLst/>
            <a:gdLst>
              <a:gd name="T0" fmla="*/ 0 w 485"/>
              <a:gd name="T1" fmla="*/ 484 h 787"/>
              <a:gd name="T2" fmla="*/ 485 w 485"/>
              <a:gd name="T3" fmla="*/ 0 h 787"/>
              <a:gd name="T4" fmla="*/ 485 w 485"/>
              <a:gd name="T5" fmla="*/ 304 h 787"/>
              <a:gd name="T6" fmla="*/ 2 w 485"/>
              <a:gd name="T7" fmla="*/ 787 h 787"/>
              <a:gd name="T8" fmla="*/ 0 w 485"/>
              <a:gd name="T9" fmla="*/ 484 h 787"/>
            </a:gdLst>
            <a:ahLst/>
            <a:cxnLst>
              <a:cxn ang="0">
                <a:pos x="T0" y="T1"/>
              </a:cxn>
              <a:cxn ang="0">
                <a:pos x="T2" y="T3"/>
              </a:cxn>
              <a:cxn ang="0">
                <a:pos x="T4" y="T5"/>
              </a:cxn>
              <a:cxn ang="0">
                <a:pos x="T6" y="T7"/>
              </a:cxn>
              <a:cxn ang="0">
                <a:pos x="T8" y="T9"/>
              </a:cxn>
            </a:cxnLst>
            <a:rect l="0" t="0" r="r" b="b"/>
            <a:pathLst>
              <a:path w="485" h="787">
                <a:moveTo>
                  <a:pt x="0" y="484"/>
                </a:moveTo>
                <a:lnTo>
                  <a:pt x="485" y="0"/>
                </a:lnTo>
                <a:lnTo>
                  <a:pt x="485" y="304"/>
                </a:lnTo>
                <a:lnTo>
                  <a:pt x="2" y="787"/>
                </a:lnTo>
                <a:lnTo>
                  <a:pt x="0" y="484"/>
                </a:lnTo>
                <a:close/>
              </a:path>
            </a:pathLst>
          </a:custGeom>
          <a:gradFill flip="none" rotWithShape="1">
            <a:gsLst>
              <a:gs pos="0">
                <a:schemeClr val="bg1"/>
              </a:gs>
              <a:gs pos="100000">
                <a:schemeClr val="bg1">
                  <a:lumMod val="95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p:cNvSpPr>
          <p:nvPr userDrawn="1"/>
        </p:nvSpPr>
        <p:spPr bwMode="auto">
          <a:xfrm flipH="1">
            <a:off x="7288212" y="-1"/>
            <a:ext cx="3290748" cy="2581275"/>
          </a:xfrm>
          <a:custGeom>
            <a:avLst/>
            <a:gdLst>
              <a:gd name="T0" fmla="*/ 0 w 1744"/>
              <a:gd name="T1" fmla="*/ 1368 h 1368"/>
              <a:gd name="T2" fmla="*/ 1369 w 1744"/>
              <a:gd name="T3" fmla="*/ 0 h 1368"/>
              <a:gd name="T4" fmla="*/ 1744 w 1744"/>
              <a:gd name="T5" fmla="*/ 0 h 1368"/>
              <a:gd name="T6" fmla="*/ 375 w 1744"/>
              <a:gd name="T7" fmla="*/ 1368 h 1368"/>
              <a:gd name="T8" fmla="*/ 0 w 1744"/>
              <a:gd name="T9" fmla="*/ 1368 h 1368"/>
            </a:gdLst>
            <a:ahLst/>
            <a:cxnLst>
              <a:cxn ang="0">
                <a:pos x="T0" y="T1"/>
              </a:cxn>
              <a:cxn ang="0">
                <a:pos x="T2" y="T3"/>
              </a:cxn>
              <a:cxn ang="0">
                <a:pos x="T4" y="T5"/>
              </a:cxn>
              <a:cxn ang="0">
                <a:pos x="T6" y="T7"/>
              </a:cxn>
              <a:cxn ang="0">
                <a:pos x="T8" y="T9"/>
              </a:cxn>
            </a:cxnLst>
            <a:rect l="0" t="0" r="r" b="b"/>
            <a:pathLst>
              <a:path w="1744" h="1368">
                <a:moveTo>
                  <a:pt x="0" y="1368"/>
                </a:moveTo>
                <a:lnTo>
                  <a:pt x="1369" y="0"/>
                </a:lnTo>
                <a:lnTo>
                  <a:pt x="1744" y="0"/>
                </a:lnTo>
                <a:lnTo>
                  <a:pt x="375" y="1368"/>
                </a:lnTo>
                <a:lnTo>
                  <a:pt x="0" y="1368"/>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6" name="Freeform 5"/>
          <p:cNvSpPr>
            <a:spLocks/>
          </p:cNvSpPr>
          <p:nvPr userDrawn="1"/>
        </p:nvSpPr>
        <p:spPr bwMode="auto">
          <a:xfrm flipH="1">
            <a:off x="10839451" y="0"/>
            <a:ext cx="1352549" cy="1350748"/>
          </a:xfrm>
          <a:custGeom>
            <a:avLst/>
            <a:gdLst>
              <a:gd name="T0" fmla="*/ 6 w 2253"/>
              <a:gd name="T1" fmla="*/ 0 h 2250"/>
              <a:gd name="T2" fmla="*/ 2253 w 2253"/>
              <a:gd name="T3" fmla="*/ 0 h 2250"/>
              <a:gd name="T4" fmla="*/ 0 w 2253"/>
              <a:gd name="T5" fmla="*/ 2250 h 2250"/>
              <a:gd name="T6" fmla="*/ 6 w 2253"/>
              <a:gd name="T7" fmla="*/ 0 h 2250"/>
            </a:gdLst>
            <a:ahLst/>
            <a:cxnLst>
              <a:cxn ang="0">
                <a:pos x="T0" y="T1"/>
              </a:cxn>
              <a:cxn ang="0">
                <a:pos x="T2" y="T3"/>
              </a:cxn>
              <a:cxn ang="0">
                <a:pos x="T4" y="T5"/>
              </a:cxn>
              <a:cxn ang="0">
                <a:pos x="T6" y="T7"/>
              </a:cxn>
            </a:cxnLst>
            <a:rect l="0" t="0" r="r" b="b"/>
            <a:pathLst>
              <a:path w="2253" h="2250">
                <a:moveTo>
                  <a:pt x="6" y="0"/>
                </a:moveTo>
                <a:lnTo>
                  <a:pt x="2253" y="0"/>
                </a:lnTo>
                <a:lnTo>
                  <a:pt x="0" y="2250"/>
                </a:lnTo>
                <a:lnTo>
                  <a:pt x="6" y="0"/>
                </a:lnTo>
                <a:close/>
              </a:path>
            </a:pathLst>
          </a:custGeom>
          <a:gradFill>
            <a:gsLst>
              <a:gs pos="0">
                <a:schemeClr val="bg1"/>
              </a:gs>
              <a:gs pos="100000">
                <a:schemeClr val="bg1">
                  <a:lumMod val="85000"/>
                </a:schemeClr>
              </a:gs>
            </a:gsLst>
            <a:lin ang="0" scaled="1"/>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17"/>
          <p:cNvSpPr>
            <a:spLocks/>
          </p:cNvSpPr>
          <p:nvPr userDrawn="1"/>
        </p:nvSpPr>
        <p:spPr bwMode="auto">
          <a:xfrm flipH="1">
            <a:off x="6566932" y="1588"/>
            <a:ext cx="2582386" cy="2579687"/>
          </a:xfrm>
          <a:custGeom>
            <a:avLst/>
            <a:gdLst>
              <a:gd name="T0" fmla="*/ 2568 w 2871"/>
              <a:gd name="T1" fmla="*/ 0 h 2868"/>
              <a:gd name="T2" fmla="*/ 0 w 2871"/>
              <a:gd name="T3" fmla="*/ 2566 h 2868"/>
              <a:gd name="T4" fmla="*/ 0 w 2871"/>
              <a:gd name="T5" fmla="*/ 2868 h 2868"/>
              <a:gd name="T6" fmla="*/ 2871 w 2871"/>
              <a:gd name="T7" fmla="*/ 0 h 2868"/>
              <a:gd name="T8" fmla="*/ 2568 w 2871"/>
              <a:gd name="T9" fmla="*/ 0 h 2868"/>
            </a:gdLst>
            <a:ahLst/>
            <a:cxnLst>
              <a:cxn ang="0">
                <a:pos x="T0" y="T1"/>
              </a:cxn>
              <a:cxn ang="0">
                <a:pos x="T2" y="T3"/>
              </a:cxn>
              <a:cxn ang="0">
                <a:pos x="T4" y="T5"/>
              </a:cxn>
              <a:cxn ang="0">
                <a:pos x="T6" y="T7"/>
              </a:cxn>
              <a:cxn ang="0">
                <a:pos x="T8" y="T9"/>
              </a:cxn>
            </a:cxnLst>
            <a:rect l="0" t="0" r="r" b="b"/>
            <a:pathLst>
              <a:path w="2871" h="2868">
                <a:moveTo>
                  <a:pt x="2568" y="0"/>
                </a:moveTo>
                <a:lnTo>
                  <a:pt x="0" y="2566"/>
                </a:lnTo>
                <a:lnTo>
                  <a:pt x="0" y="2868"/>
                </a:lnTo>
                <a:lnTo>
                  <a:pt x="2871" y="0"/>
                </a:lnTo>
                <a:lnTo>
                  <a:pt x="2568" y="0"/>
                </a:lnTo>
                <a:close/>
              </a:path>
            </a:pathLst>
          </a:custGeom>
          <a:gradFill>
            <a:gsLst>
              <a:gs pos="0">
                <a:schemeClr val="bg1"/>
              </a:gs>
              <a:gs pos="100000">
                <a:schemeClr val="bg1">
                  <a:lumMod val="95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848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D18269-CD32-429B-80E4-27A96AE6C0EC}"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81036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D18269-CD32-429B-80E4-27A96AE6C0EC}" type="datetimeFigureOut">
              <a:rPr lang="en-US" smtClean="0"/>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D9605-A831-4471-A4C4-EBFA8615ADCD}" type="slidenum">
              <a:rPr lang="en-US" smtClean="0"/>
              <a:t>‹#›</a:t>
            </a:fld>
            <a:endParaRPr lang="en-US"/>
          </a:p>
        </p:txBody>
      </p:sp>
    </p:spTree>
    <p:extLst>
      <p:ext uri="{BB962C8B-B14F-4D97-AF65-F5344CB8AC3E}">
        <p14:creationId xmlns:p14="http://schemas.microsoft.com/office/powerpoint/2010/main" val="95496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D18269-CD32-429B-80E4-27A96AE6C0EC}" type="datetimeFigureOut">
              <a:rPr lang="en-US" smtClean="0"/>
              <a:t>5/11/2019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D9605-A831-4471-A4C4-EBFA8615ADCD}" type="slidenum">
              <a:rPr lang="en-US" smtClean="0"/>
              <a:t>‹#›</a:t>
            </a:fld>
            <a:endParaRPr lang="en-US"/>
          </a:p>
        </p:txBody>
      </p:sp>
    </p:spTree>
    <p:extLst>
      <p:ext uri="{BB962C8B-B14F-4D97-AF65-F5344CB8AC3E}">
        <p14:creationId xmlns:p14="http://schemas.microsoft.com/office/powerpoint/2010/main" val="3329184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346" userDrawn="1">
          <p15:clr>
            <a:srgbClr val="F26B43"/>
          </p15:clr>
        </p15:guide>
        <p15:guide id="6" orient="horz" pos="38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155E"/>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5" y="1535206"/>
            <a:ext cx="5751419" cy="4025993"/>
          </a:xfrm>
          <a:prstGeom prst="rect">
            <a:avLst/>
          </a:prstGeom>
        </p:spPr>
      </p:pic>
    </p:spTree>
    <p:extLst>
      <p:ext uri="{BB962C8B-B14F-4D97-AF65-F5344CB8AC3E}">
        <p14:creationId xmlns:p14="http://schemas.microsoft.com/office/powerpoint/2010/main" val="354065287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56451" y="311728"/>
            <a:ext cx="5879099" cy="623454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3381689" y="357768"/>
            <a:ext cx="5383046" cy="112983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3376043" y="1672928"/>
            <a:ext cx="5383046" cy="112983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3376043" y="2976072"/>
            <a:ext cx="5383046" cy="150380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3376044" y="4590383"/>
            <a:ext cx="5383046" cy="150380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ounded Rectangle 8"/>
          <p:cNvSpPr/>
          <p:nvPr/>
        </p:nvSpPr>
        <p:spPr>
          <a:xfrm>
            <a:off x="3592749" y="6194653"/>
            <a:ext cx="2345208" cy="32727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16564630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810" y="595116"/>
            <a:ext cx="8478380" cy="5667768"/>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2212622" y="2686755"/>
            <a:ext cx="7766756" cy="161431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8448132" y="2867789"/>
            <a:ext cx="965366" cy="34550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4418335" y="3285067"/>
            <a:ext cx="5367350" cy="80627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83935257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97808" y="0"/>
            <a:ext cx="4996383"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7114501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5594" y="311728"/>
            <a:ext cx="6680813" cy="623454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425795" y="724680"/>
            <a:ext cx="2503908" cy="2825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7571525" y="2243070"/>
            <a:ext cx="1284901" cy="66634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7289852" y="3057390"/>
            <a:ext cx="1554730" cy="25690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5542906" y="5087839"/>
            <a:ext cx="3332702" cy="2825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34044068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0340" y="233868"/>
            <a:ext cx="7281632" cy="5667768"/>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3025032" y="311016"/>
            <a:ext cx="6130260" cy="37613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6872635" y="2355923"/>
            <a:ext cx="2276280" cy="2825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3015531" y="5492786"/>
            <a:ext cx="2516025" cy="34194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4938" y="6104622"/>
            <a:ext cx="8532435" cy="631399"/>
          </a:xfrm>
          <a:prstGeom prst="rect">
            <a:avLst/>
          </a:prstGeom>
          <a:ln>
            <a:noFill/>
          </a:ln>
          <a:effectLst>
            <a:outerShdw blurRad="292100" dist="139700" dir="2700000" algn="tl" rotWithShape="0">
              <a:srgbClr val="333333">
                <a:alpha val="65000"/>
              </a:srgbClr>
            </a:outerShdw>
          </a:effectLst>
        </p:spPr>
      </p:pic>
      <p:cxnSp>
        <p:nvCxnSpPr>
          <p:cNvPr id="10" name="Elbow Connector 9"/>
          <p:cNvCxnSpPr/>
          <p:nvPr/>
        </p:nvCxnSpPr>
        <p:spPr>
          <a:xfrm rot="10800000" flipV="1">
            <a:off x="3127023" y="5663755"/>
            <a:ext cx="2494845" cy="709607"/>
          </a:xfrm>
          <a:prstGeom prst="bentConnector3">
            <a:avLst>
              <a:gd name="adj1" fmla="val -3280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5125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76214" y="311728"/>
            <a:ext cx="3639570" cy="623454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666940" y="353695"/>
            <a:ext cx="1173744" cy="25690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40888498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53718" y="595116"/>
            <a:ext cx="6284563" cy="5667768"/>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7649077" y="2248711"/>
            <a:ext cx="1173744" cy="66634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7319357" y="3058639"/>
            <a:ext cx="1562253" cy="3108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5700888" y="5051129"/>
            <a:ext cx="3165249" cy="3108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3366179" y="4207886"/>
            <a:ext cx="5393323" cy="73298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56183141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9213" y="233868"/>
            <a:ext cx="7373573" cy="5667768"/>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2861957" y="236410"/>
            <a:ext cx="6525921" cy="3108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6842471" y="2290988"/>
            <a:ext cx="2516025" cy="3108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2816805" y="4415972"/>
            <a:ext cx="6525921" cy="104784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2973126" y="5553478"/>
            <a:ext cx="1562253" cy="31085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532" y="6014288"/>
            <a:ext cx="8620935" cy="677078"/>
          </a:xfrm>
          <a:prstGeom prst="rect">
            <a:avLst/>
          </a:prstGeom>
          <a:ln>
            <a:noFill/>
          </a:ln>
          <a:effectLst>
            <a:outerShdw blurRad="292100" dist="139700" dir="2700000" algn="tl" rotWithShape="0">
              <a:srgbClr val="333333">
                <a:alpha val="65000"/>
              </a:srgbClr>
            </a:outerShdw>
          </a:effectLst>
        </p:spPr>
      </p:pic>
      <p:cxnSp>
        <p:nvCxnSpPr>
          <p:cNvPr id="10" name="Elbow Connector 9"/>
          <p:cNvCxnSpPr/>
          <p:nvPr/>
        </p:nvCxnSpPr>
        <p:spPr>
          <a:xfrm rot="10800000" flipV="1">
            <a:off x="2619020" y="5715176"/>
            <a:ext cx="2032003" cy="590451"/>
          </a:xfrm>
          <a:prstGeom prst="bentConnector3">
            <a:avLst>
              <a:gd name="adj1" fmla="val -49444"/>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03465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8084" y="732145"/>
            <a:ext cx="8783781" cy="1934617"/>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1884078" y="1456255"/>
            <a:ext cx="8150577" cy="80628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0251" y="4428004"/>
            <a:ext cx="9751497" cy="914528"/>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a:off x="6031380" y="2415822"/>
            <a:ext cx="0" cy="21674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75712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50"/>
                                        <p:tgtEl>
                                          <p:spTgt spid="12"/>
                                        </p:tgtEl>
                                      </p:cBhvr>
                                    </p:animEffect>
                                  </p:childTnLst>
                                </p:cTn>
                              </p:par>
                              <p:par>
                                <p:cTn id="13" presetID="21"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28335" y="0"/>
            <a:ext cx="4535329" cy="685800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7028437" y="48607"/>
            <a:ext cx="970036" cy="21231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406906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8" name="Picture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48221" y="2070683"/>
            <a:ext cx="2328026" cy="3003056"/>
          </a:xfrm>
          <a:prstGeom prst="rect">
            <a:avLst/>
          </a:prstGeom>
        </p:spPr>
      </p:pic>
      <p:sp>
        <p:nvSpPr>
          <p:cNvPr id="45" name="Subtitle 6"/>
          <p:cNvSpPr>
            <a:spLocks noGrp="1"/>
          </p:cNvSpPr>
          <p:nvPr>
            <p:ph type="subTitle" idx="1"/>
          </p:nvPr>
        </p:nvSpPr>
        <p:spPr>
          <a:xfrm>
            <a:off x="2614800" y="6354037"/>
            <a:ext cx="7237412" cy="1007925"/>
          </a:xfrm>
        </p:spPr>
        <p:txBody>
          <a:bodyPr>
            <a:normAutofit/>
          </a:bodyPr>
          <a:lstStyle/>
          <a:p>
            <a:pPr algn="ctr"/>
            <a:r>
              <a:rPr lang="fa-IR" sz="2400" b="1" dirty="0" smtClean="0">
                <a:solidFill>
                  <a:schemeClr val="tx1"/>
                </a:solidFill>
                <a:latin typeface="Bahnschrift" panose="020B0502040204020203" pitchFamily="34" charset="0"/>
                <a:cs typeface="B Nazanin" panose="00000400000000000000" pitchFamily="2" charset="-78"/>
              </a:rPr>
              <a:t>شرکت</a:t>
            </a:r>
            <a:r>
              <a:rPr lang="fa-IR" sz="2400" b="1" dirty="0">
                <a:solidFill>
                  <a:schemeClr val="tx1"/>
                </a:solidFill>
                <a:latin typeface="Bahnschrift" panose="020B0502040204020203" pitchFamily="34" charset="0"/>
                <a:cs typeface="B Nazanin" panose="00000400000000000000" pitchFamily="2" charset="-78"/>
              </a:rPr>
              <a:t> </a:t>
            </a:r>
            <a:r>
              <a:rPr lang="fa-IR" sz="2400" b="1" dirty="0" smtClean="0">
                <a:solidFill>
                  <a:schemeClr val="tx1"/>
                </a:solidFill>
                <a:latin typeface="Bahnschrift" panose="020B0502040204020203" pitchFamily="34" charset="0"/>
                <a:cs typeface="B Nazanin" panose="00000400000000000000" pitchFamily="2" charset="-78"/>
              </a:rPr>
              <a:t>مهندسی وتوسعه </a:t>
            </a:r>
            <a:r>
              <a:rPr lang="fa-IR" sz="2400" b="1" dirty="0">
                <a:solidFill>
                  <a:schemeClr val="tx1"/>
                </a:solidFill>
                <a:latin typeface="Bahnschrift" panose="020B0502040204020203" pitchFamily="34" charset="0"/>
                <a:cs typeface="B Nazanin" panose="00000400000000000000" pitchFamily="2" charset="-78"/>
              </a:rPr>
              <a:t>فناوری اطلاعات و ارتباطات مهرپارس</a:t>
            </a:r>
            <a:endParaRPr lang="en-US" sz="2400" b="1" dirty="0">
              <a:solidFill>
                <a:schemeClr val="tx1"/>
              </a:solidFill>
              <a:latin typeface="Bahnschrift" panose="020B0502040204020203" pitchFamily="34" charset="0"/>
              <a:cs typeface="B Nazanin" panose="00000400000000000000" pitchFamily="2" charset="-78"/>
            </a:endParaRPr>
          </a:p>
        </p:txBody>
      </p:sp>
    </p:spTree>
    <p:extLst>
      <p:ext uri="{BB962C8B-B14F-4D97-AF65-F5344CB8AC3E}">
        <p14:creationId xmlns:p14="http://schemas.microsoft.com/office/powerpoint/2010/main" val="381198379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939" y="537431"/>
            <a:ext cx="7248120" cy="5152516"/>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8263705" y="2326097"/>
            <a:ext cx="801683" cy="60577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3016469" y="3492063"/>
            <a:ext cx="6092899" cy="9258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8307685" y="3294675"/>
            <a:ext cx="801683" cy="19301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ounded Rectangle 8"/>
          <p:cNvSpPr/>
          <p:nvPr/>
        </p:nvSpPr>
        <p:spPr>
          <a:xfrm>
            <a:off x="3016469" y="4540179"/>
            <a:ext cx="6092899" cy="9258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367018872"/>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33568" y="437463"/>
            <a:ext cx="6924865" cy="5667768"/>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3166885" y="544881"/>
            <a:ext cx="5817802" cy="92589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3166883" y="1604781"/>
            <a:ext cx="5817803" cy="85832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3163616" y="2652928"/>
            <a:ext cx="5833242" cy="147994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3170942" y="4201582"/>
            <a:ext cx="5817803" cy="134540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ounded Rectangle 8"/>
          <p:cNvSpPr/>
          <p:nvPr/>
        </p:nvSpPr>
        <p:spPr>
          <a:xfrm>
            <a:off x="3271233" y="5592461"/>
            <a:ext cx="1853732" cy="35428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9670400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156545" y="219747"/>
            <a:ext cx="5689725" cy="6460546"/>
          </a:xfrm>
          <a:prstGeom prst="rect">
            <a:avLst/>
          </a:prstGeom>
        </p:spPr>
      </p:pic>
      <p:sp>
        <p:nvSpPr>
          <p:cNvPr id="9" name="Rounded Rectangle 8"/>
          <p:cNvSpPr/>
          <p:nvPr/>
        </p:nvSpPr>
        <p:spPr>
          <a:xfrm>
            <a:off x="7832553" y="246076"/>
            <a:ext cx="852434" cy="21536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75173858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56545" y="219747"/>
            <a:ext cx="5689725" cy="6460546"/>
          </a:xfrm>
          <a:prstGeom prst="rect">
            <a:avLst/>
          </a:prstGeom>
        </p:spPr>
      </p:pic>
      <p:sp>
        <p:nvSpPr>
          <p:cNvPr id="9" name="Rounded Rectangle 8"/>
          <p:cNvSpPr/>
          <p:nvPr/>
        </p:nvSpPr>
        <p:spPr>
          <a:xfrm>
            <a:off x="4529958" y="462455"/>
            <a:ext cx="4070947" cy="21020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3592759" y="1009117"/>
            <a:ext cx="4925846" cy="40963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5735476" y="4781137"/>
            <a:ext cx="2752984" cy="254351"/>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08997163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842" y="595116"/>
            <a:ext cx="9976317" cy="5667768"/>
          </a:xfrm>
          <a:prstGeom prst="rect">
            <a:avLst/>
          </a:prstGeom>
        </p:spPr>
      </p:pic>
      <p:sp>
        <p:nvSpPr>
          <p:cNvPr id="6" name="Rounded Rectangle 5"/>
          <p:cNvSpPr/>
          <p:nvPr/>
        </p:nvSpPr>
        <p:spPr>
          <a:xfrm>
            <a:off x="8511822" y="848926"/>
            <a:ext cx="1674866" cy="34769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9828464" y="5353193"/>
            <a:ext cx="640446" cy="46164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563595110"/>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587" y="595116"/>
            <a:ext cx="6950826" cy="5667768"/>
          </a:xfrm>
          <a:prstGeom prst="rect">
            <a:avLst/>
          </a:prstGeom>
        </p:spPr>
      </p:pic>
      <p:sp>
        <p:nvSpPr>
          <p:cNvPr id="4" name="Rounded Rectangle 3"/>
          <p:cNvSpPr/>
          <p:nvPr/>
        </p:nvSpPr>
        <p:spPr>
          <a:xfrm>
            <a:off x="6976532" y="595116"/>
            <a:ext cx="2133601" cy="27412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8020832" y="2858538"/>
            <a:ext cx="1094874" cy="27412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3104444" y="905559"/>
            <a:ext cx="6005689" cy="170217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3132666" y="3168982"/>
            <a:ext cx="6005689" cy="1702173"/>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ounded Rectangle 8"/>
          <p:cNvSpPr/>
          <p:nvPr/>
        </p:nvSpPr>
        <p:spPr>
          <a:xfrm>
            <a:off x="3104444" y="4907470"/>
            <a:ext cx="6033911" cy="807707"/>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ounded Rectangle 9"/>
          <p:cNvSpPr/>
          <p:nvPr/>
        </p:nvSpPr>
        <p:spPr>
          <a:xfrm>
            <a:off x="3155253" y="5889394"/>
            <a:ext cx="1603005" cy="36486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71901859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5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9245" y="2030692"/>
            <a:ext cx="3260901" cy="745098"/>
          </a:xfrm>
        </p:spPr>
        <p:txBody>
          <a:bodyPr/>
          <a:lstStyle/>
          <a:p>
            <a:pPr algn="ctr"/>
            <a:r>
              <a:rPr lang="fa-IR" dirty="0" smtClean="0">
                <a:cs typeface="B Nazanin" panose="00000400000000000000" pitchFamily="2" charset="-78"/>
              </a:rPr>
              <a:t>معرفی کامپوننت</a:t>
            </a:r>
            <a:endParaRPr lang="en-US" dirty="0">
              <a:cs typeface="B Nazanin" panose="00000400000000000000" pitchFamily="2" charset="-78"/>
            </a:endParaRPr>
          </a:p>
        </p:txBody>
      </p:sp>
      <p:sp>
        <p:nvSpPr>
          <p:cNvPr id="3" name="Subtitle 2"/>
          <p:cNvSpPr>
            <a:spLocks noGrp="1"/>
          </p:cNvSpPr>
          <p:nvPr>
            <p:ph type="subTitle" idx="1"/>
          </p:nvPr>
        </p:nvSpPr>
        <p:spPr>
          <a:xfrm>
            <a:off x="4045034" y="5494425"/>
            <a:ext cx="4185112" cy="441503"/>
          </a:xfrm>
        </p:spPr>
        <p:txBody>
          <a:bodyPr>
            <a:noAutofit/>
          </a:bodyPr>
          <a:lstStyle/>
          <a:p>
            <a:pPr algn="ctr"/>
            <a:r>
              <a:rPr lang="fa-IR" sz="2400" b="1" u="sng" dirty="0" smtClean="0">
                <a:cs typeface="B Nazanin" panose="00000400000000000000" pitchFamily="2" charset="-78"/>
              </a:rPr>
              <a:t>ابزار مسئله ارزیابی آزاد از دید فراگیر</a:t>
            </a:r>
            <a:endParaRPr lang="en-US" sz="2400" b="1" u="sng" dirty="0">
              <a:cs typeface="B Nazanin" panose="00000400000000000000" pitchFamily="2" charset="-78"/>
            </a:endParaRPr>
          </a:p>
        </p:txBody>
      </p:sp>
      <p:sp>
        <p:nvSpPr>
          <p:cNvPr id="25" name="Title 1"/>
          <p:cNvSpPr txBox="1">
            <a:spLocks/>
          </p:cNvSpPr>
          <p:nvPr/>
        </p:nvSpPr>
        <p:spPr>
          <a:xfrm>
            <a:off x="3046431" y="2900963"/>
            <a:ext cx="1403940" cy="745098"/>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800" kern="1200">
                <a:solidFill>
                  <a:srgbClr val="0C344C"/>
                </a:solidFill>
                <a:latin typeface="+mj-lt"/>
                <a:ea typeface="+mj-ea"/>
                <a:cs typeface="+mj-cs"/>
              </a:defRPr>
            </a:lvl1pPr>
          </a:lstStyle>
          <a:p>
            <a:r>
              <a:rPr lang="en-US" dirty="0" smtClean="0"/>
              <a:t>ORA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spTree>
    <p:extLst>
      <p:ext uri="{BB962C8B-B14F-4D97-AF65-F5344CB8AC3E}">
        <p14:creationId xmlns:p14="http://schemas.microsoft.com/office/powerpoint/2010/main" val="114651303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16563" y="311728"/>
            <a:ext cx="5158875" cy="623454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7898766" y="339547"/>
            <a:ext cx="760478" cy="19578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4453762" y="540571"/>
            <a:ext cx="4070947" cy="18937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3838222" y="1087232"/>
            <a:ext cx="4615476" cy="31259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5813778" y="4012589"/>
            <a:ext cx="2575908" cy="22074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404211722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93" y="595116"/>
            <a:ext cx="6751815" cy="5667768"/>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a:xfrm>
            <a:off x="3228621" y="2419662"/>
            <a:ext cx="5794810" cy="120570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Rounded Rectangle 14"/>
          <p:cNvSpPr/>
          <p:nvPr/>
        </p:nvSpPr>
        <p:spPr>
          <a:xfrm>
            <a:off x="8395482" y="2134482"/>
            <a:ext cx="760478" cy="19578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23" name="Curved Connector 22"/>
          <p:cNvCxnSpPr/>
          <p:nvPr/>
        </p:nvCxnSpPr>
        <p:spPr>
          <a:xfrm rot="10800000" flipV="1">
            <a:off x="7055557" y="2179637"/>
            <a:ext cx="1238324" cy="240481"/>
          </a:xfrm>
          <a:prstGeom prst="curvedConnector3">
            <a:avLst>
              <a:gd name="adj1" fmla="val 10013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473585"/>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173" y="327566"/>
            <a:ext cx="9865654" cy="4983681"/>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9803068" y="403736"/>
            <a:ext cx="1031445" cy="21536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1163174" y="660032"/>
            <a:ext cx="9865654" cy="197807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8614208" y="2666438"/>
            <a:ext cx="2210995" cy="46164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1332089" y="3964461"/>
            <a:ext cx="3239911" cy="461646"/>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3173" y="5401873"/>
            <a:ext cx="9865654" cy="807178"/>
          </a:xfrm>
          <a:prstGeom prst="rect">
            <a:avLst/>
          </a:prstGeom>
          <a:ln>
            <a:noFill/>
          </a:ln>
          <a:effectLst>
            <a:outerShdw blurRad="292100" dist="139700" dir="2700000" algn="tl" rotWithShape="0">
              <a:srgbClr val="333333">
                <a:alpha val="65000"/>
              </a:srgbClr>
            </a:outerShdw>
          </a:effectLst>
        </p:spPr>
      </p:pic>
      <p:cxnSp>
        <p:nvCxnSpPr>
          <p:cNvPr id="10" name="Elbow Connector 9"/>
          <p:cNvCxnSpPr/>
          <p:nvPr/>
        </p:nvCxnSpPr>
        <p:spPr>
          <a:xfrm rot="10800000" flipV="1">
            <a:off x="2088444" y="4278488"/>
            <a:ext cx="2644686" cy="1230489"/>
          </a:xfrm>
          <a:prstGeom prst="bentConnector3">
            <a:avLst>
              <a:gd name="adj1" fmla="val -71226"/>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4733130" y="2991554"/>
            <a:ext cx="3778692" cy="109502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04125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5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5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5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84" y="1485732"/>
            <a:ext cx="10076033" cy="3886535"/>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8841795" y="4774102"/>
            <a:ext cx="1957412" cy="37823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ounded Rectangle 8"/>
          <p:cNvSpPr/>
          <p:nvPr/>
        </p:nvSpPr>
        <p:spPr>
          <a:xfrm>
            <a:off x="9175344" y="4056214"/>
            <a:ext cx="1617695" cy="31259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ounded Rectangle 9"/>
          <p:cNvSpPr/>
          <p:nvPr/>
        </p:nvSpPr>
        <p:spPr>
          <a:xfrm>
            <a:off x="8670545" y="3295514"/>
            <a:ext cx="2153153" cy="34384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ounded Rectangle 10"/>
          <p:cNvSpPr/>
          <p:nvPr/>
        </p:nvSpPr>
        <p:spPr>
          <a:xfrm>
            <a:off x="9026725" y="2561740"/>
            <a:ext cx="1779465" cy="34384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ounded Rectangle 11"/>
          <p:cNvSpPr/>
          <p:nvPr/>
        </p:nvSpPr>
        <p:spPr>
          <a:xfrm>
            <a:off x="7964239" y="1805378"/>
            <a:ext cx="2865847" cy="34384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285662021"/>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5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5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54747" y="311728"/>
            <a:ext cx="3882507" cy="6234545"/>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573764" y="397183"/>
            <a:ext cx="1211956" cy="20082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63916674"/>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85" y="5715177"/>
            <a:ext cx="893762" cy="10156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84" y="661238"/>
            <a:ext cx="10076033" cy="5535523"/>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1738487" y="1559313"/>
            <a:ext cx="8669450" cy="150380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ounded Rectangle 5"/>
          <p:cNvSpPr/>
          <p:nvPr/>
        </p:nvSpPr>
        <p:spPr>
          <a:xfrm>
            <a:off x="5159022" y="3563664"/>
            <a:ext cx="4879409" cy="985759"/>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ounded Rectangle 6"/>
          <p:cNvSpPr/>
          <p:nvPr/>
        </p:nvSpPr>
        <p:spPr>
          <a:xfrm>
            <a:off x="1951746" y="5272807"/>
            <a:ext cx="8277840" cy="608704"/>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ounded Rectangle 7"/>
          <p:cNvSpPr/>
          <p:nvPr/>
        </p:nvSpPr>
        <p:spPr>
          <a:xfrm>
            <a:off x="9401803" y="4975460"/>
            <a:ext cx="827782" cy="267298"/>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10" name="Curved Connector 9"/>
          <p:cNvCxnSpPr/>
          <p:nvPr/>
        </p:nvCxnSpPr>
        <p:spPr>
          <a:xfrm rot="10800000" flipV="1">
            <a:off x="8071562" y="5024438"/>
            <a:ext cx="1238324" cy="240481"/>
          </a:xfrm>
          <a:prstGeom prst="curvedConnector3">
            <a:avLst>
              <a:gd name="adj1" fmla="val 10013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89806"/>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ustom 2">
      <a:majorFont>
        <a:latin typeface="Adobe Gothic Std B"/>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924</Words>
  <Application>Microsoft Office PowerPoint</Application>
  <PresentationFormat>Widescreen</PresentationFormat>
  <Paragraphs>61</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Adobe Gothic Std B</vt:lpstr>
      <vt:lpstr>Arial</vt:lpstr>
      <vt:lpstr>B Nazanin</vt:lpstr>
      <vt:lpstr>Bahnschrift</vt:lpstr>
      <vt:lpstr>Calibri</vt:lpstr>
      <vt:lpstr>Office Theme</vt:lpstr>
      <vt:lpstr>PowerPoint Presentation</vt:lpstr>
      <vt:lpstr>PowerPoint Presentation</vt:lpstr>
      <vt:lpstr>معرفی کامپوننت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Fauzy Lukman</dc:creator>
  <cp:lastModifiedBy>JOHN-COFFEY</cp:lastModifiedBy>
  <cp:revision>132</cp:revision>
  <dcterms:created xsi:type="dcterms:W3CDTF">2017-06-08T09:33:15Z</dcterms:created>
  <dcterms:modified xsi:type="dcterms:W3CDTF">2019-05-11T08:33:06Z</dcterms:modified>
</cp:coreProperties>
</file>